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Default Extension="png" ContentType="image/png"/>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Default Extension="vsdx" ContentType="application/vnd.ms-visio.drawing"/>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docProps/custom.xml" ContentType="application/vnd.openxmlformats-officedocument.custom-properties+xml"/>
  <Default Extension="vml" ContentType="application/vnd.openxmlformats-officedocument.vmlDrawing"/>
  <Override PartName="/ppt/notesSlides/notesSlide8.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1"/>
  </p:notesMasterIdLst>
  <p:sldIdLst>
    <p:sldId id="256" r:id="rId2"/>
    <p:sldId id="260" r:id="rId3"/>
    <p:sldId id="266" r:id="rId4"/>
    <p:sldId id="293" r:id="rId5"/>
    <p:sldId id="292" r:id="rId6"/>
    <p:sldId id="300" r:id="rId7"/>
    <p:sldId id="267" r:id="rId8"/>
    <p:sldId id="268" r:id="rId9"/>
    <p:sldId id="261" r:id="rId10"/>
    <p:sldId id="270" r:id="rId11"/>
    <p:sldId id="271" r:id="rId12"/>
    <p:sldId id="275" r:id="rId13"/>
    <p:sldId id="291" r:id="rId14"/>
    <p:sldId id="296" r:id="rId15"/>
    <p:sldId id="299" r:id="rId16"/>
    <p:sldId id="281" r:id="rId17"/>
    <p:sldId id="302" r:id="rId18"/>
    <p:sldId id="301" r:id="rId19"/>
    <p:sldId id="265"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46F7A"/>
    <a:srgbClr val="425860"/>
    <a:srgbClr val="398E3D"/>
    <a:srgbClr val="FF6D00"/>
    <a:srgbClr val="F1F5F8"/>
    <a:srgbClr val="F9F9F9"/>
    <a:srgbClr val="2C7130"/>
    <a:srgbClr val="CC5600"/>
    <a:srgbClr val="FB7716"/>
    <a:srgbClr val="445660"/>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11" autoAdjust="0"/>
    <p:restoredTop sz="94674"/>
  </p:normalViewPr>
  <p:slideViewPr>
    <p:cSldViewPr snapToGrid="0" snapToObjects="1">
      <p:cViewPr varScale="1">
        <p:scale>
          <a:sx n="59" d="100"/>
          <a:sy n="59" d="100"/>
        </p:scale>
        <p:origin x="-72" y="-714"/>
      </p:cViewPr>
      <p:guideLst>
        <p:guide orient="horz" pos="1791"/>
        <p:guide orient="horz" pos="3157"/>
        <p:guide pos="3779"/>
        <p:guide pos="481"/>
        <p:guide pos="7242"/>
      </p:guideLst>
    </p:cSldViewPr>
  </p:slideViewPr>
  <p:notesTextViewPr>
    <p:cViewPr>
      <p:scale>
        <a:sx n="1" d="1"/>
        <a:sy n="1" d="1"/>
      </p:scale>
      <p:origin x="0" y="0"/>
    </p:cViewPr>
  </p:notesTextViewPr>
  <p:sorterViewPr>
    <p:cViewPr varScale="1">
      <p:scale>
        <a:sx n="1" d="1"/>
        <a:sy n="1" d="1"/>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media/image1.jpeg>
</file>

<file path=ppt/media/image2.jpeg>
</file>

<file path=ppt/media/image3.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310C7-34AD-4809-85FC-EC5926D1B62B}" type="datetimeFigureOut">
              <a:rPr lang="zh-CN" altLang="en-US" smtClean="0"/>
              <a:pPr/>
              <a:t>2023/5/2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62265C-CFB5-4B78-A429-8BCFC2FD0A76}"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8</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18</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标题幻灯片">
    <p:bg>
      <p:bgPr>
        <a:solidFill>
          <a:srgbClr val="546F7A"/>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659004" y="258233"/>
            <a:ext cx="4868117" cy="529569"/>
          </a:xfrm>
          <a:prstGeom prst="rect">
            <a:avLst/>
          </a:prstGeom>
          <a:ln w="12700" cmpd="sng">
            <a:solidFill>
              <a:schemeClr val="tx1"/>
            </a:solidFill>
          </a:ln>
        </p:spPr>
        <p:txBody>
          <a:bodyPr vert="horz" anchor="ctr"/>
          <a:lstStyle>
            <a:lvl1pPr marL="0" indent="0" algn="l">
              <a:buNone/>
              <a:defRPr sz="2400" b="1">
                <a:latin typeface="Segoe UI Light" panose="020B0502040204020203" charset="0"/>
                <a:ea typeface="Segoe UI Light" panose="020B0502040204020203" charset="0"/>
                <a:cs typeface="Segoe UI Light" panose="020B0502040204020203" charset="0"/>
              </a:defRPr>
            </a:lvl1pPr>
          </a:lstStyle>
          <a:p>
            <a:pPr lvl="0"/>
            <a:r>
              <a:rPr kumimoji="1" lang="en-US" altLang="zh-CN" dirty="0" smtClean="0"/>
              <a:t>CLICK</a:t>
            </a:r>
            <a:r>
              <a:rPr kumimoji="1" lang="zh-CN" altLang="en-US" dirty="0" smtClean="0"/>
              <a:t> </a:t>
            </a:r>
            <a:r>
              <a:rPr kumimoji="1" lang="en-US" altLang="zh-CN" dirty="0" smtClean="0"/>
              <a:t>HERE</a:t>
            </a:r>
            <a:r>
              <a:rPr kumimoji="1" lang="zh-CN" altLang="en-US" dirty="0" smtClean="0"/>
              <a:t> </a:t>
            </a:r>
            <a:r>
              <a:rPr kumimoji="1" lang="en-US" altLang="zh-CN" dirty="0" smtClean="0"/>
              <a:t>TO</a:t>
            </a:r>
            <a:r>
              <a:rPr kumimoji="1" lang="zh-CN" altLang="en-US" dirty="0" smtClean="0"/>
              <a:t> </a:t>
            </a:r>
            <a:r>
              <a:rPr kumimoji="1" lang="en-US" altLang="zh-CN" dirty="0" smtClean="0"/>
              <a:t>ADD</a:t>
            </a:r>
            <a:r>
              <a:rPr kumimoji="1" lang="zh-CN" altLang="en-US" dirty="0" smtClean="0"/>
              <a:t> </a:t>
            </a:r>
            <a:r>
              <a:rPr kumimoji="1" lang="en-US" altLang="zh-CN" dirty="0" smtClean="0"/>
              <a:t>YOUR</a:t>
            </a:r>
            <a:r>
              <a:rPr kumimoji="1" lang="zh-CN" altLang="en-US" dirty="0" smtClean="0"/>
              <a:t> </a:t>
            </a:r>
            <a:r>
              <a:rPr kumimoji="1" lang="en-US" altLang="zh-CN" dirty="0" smtClean="0"/>
              <a:t>TITLE</a:t>
            </a:r>
            <a:endParaRPr kumimoji="1" lang="zh-CN" altLang="en-US" dirty="0"/>
          </a:p>
        </p:txBody>
      </p:sp>
      <p:sp>
        <p:nvSpPr>
          <p:cNvPr id="3" name="文本占位符 7"/>
          <p:cNvSpPr>
            <a:spLocks noGrp="1"/>
          </p:cNvSpPr>
          <p:nvPr>
            <p:ph type="body" sz="quarter" idx="13" hasCustomPrompt="1"/>
          </p:nvPr>
        </p:nvSpPr>
        <p:spPr>
          <a:xfrm>
            <a:off x="11386592" y="171547"/>
            <a:ext cx="805408" cy="616255"/>
          </a:xfrm>
          <a:prstGeom prst="rect">
            <a:avLst/>
          </a:prstGeom>
          <a:solidFill>
            <a:schemeClr val="tx1"/>
          </a:solidFill>
        </p:spPr>
        <p:txBody>
          <a:bodyPr vert="horz" anchor="ctr"/>
          <a:lstStyle>
            <a:lvl1pPr marL="0" indent="0" algn="ctr">
              <a:buNone/>
              <a:defRPr sz="2400" b="1">
                <a:solidFill>
                  <a:srgbClr val="FFFFFF"/>
                </a:solidFill>
                <a:latin typeface="Segoe UI Light" panose="020B0502040204020203" charset="0"/>
                <a:ea typeface="Segoe UI Light" panose="020B0502040204020203" charset="0"/>
                <a:cs typeface="Segoe UI Light" panose="020B0502040204020203" charset="0"/>
              </a:defRPr>
            </a:lvl1pPr>
          </a:lstStyle>
          <a:p>
            <a:pPr lvl="0"/>
            <a:r>
              <a:rPr kumimoji="1" lang="en-US" altLang="zh-CN" dirty="0" smtClean="0"/>
              <a:t>01</a:t>
            </a:r>
            <a:endParaRPr kumimoji="1" lang="zh-CN" altLang="en-US" dirty="0"/>
          </a:p>
        </p:txBody>
      </p:sp>
      <p:sp>
        <p:nvSpPr>
          <p:cNvPr id="4" name="图片占位符 8"/>
          <p:cNvSpPr>
            <a:spLocks noGrp="1"/>
          </p:cNvSpPr>
          <p:nvPr>
            <p:ph type="pic" sz="quarter" idx="14" hasCustomPrompt="1"/>
          </p:nvPr>
        </p:nvSpPr>
        <p:spPr>
          <a:xfrm>
            <a:off x="376768" y="5989475"/>
            <a:ext cx="1960033" cy="533400"/>
          </a:xfrm>
          <a:prstGeom prst="rect">
            <a:avLst/>
          </a:prstGeom>
        </p:spPr>
        <p:txBody>
          <a:bodyPr vert="horz" anchor="ctr"/>
          <a:lstStyle>
            <a:lvl1pPr marL="0" indent="0" algn="ctr">
              <a:buNone/>
              <a:defRPr sz="1600" b="1">
                <a:latin typeface="Segoe UI Light" panose="020B0502040204020203" charset="0"/>
                <a:ea typeface="Segoe UI Light" panose="020B0502040204020203" charset="0"/>
                <a:cs typeface="Segoe UI Light" panose="020B0502040204020203" charset="0"/>
              </a:defRPr>
            </a:lvl1pPr>
          </a:lstStyle>
          <a:p>
            <a:r>
              <a:rPr kumimoji="1" lang="en-US" altLang="zh-CN" sz="1600" b="1" dirty="0" smtClean="0"/>
              <a:t>LOGO&amp;PIC</a:t>
            </a:r>
            <a:r>
              <a:rPr kumimoji="1" lang="zh-CN" altLang="en-US" sz="1600" b="1" dirty="0" smtClean="0"/>
              <a:t> </a:t>
            </a:r>
            <a:r>
              <a:rPr kumimoji="1" lang="en-US" altLang="zh-CN" sz="1600" b="1" dirty="0" smtClean="0"/>
              <a:t>HERE</a:t>
            </a:r>
            <a:endParaRPr kumimoji="1"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package" Target="../embeddings/Microsoft_Visio___1.vsdx"/><Relationship Id="rId2" Type="http://schemas.openxmlformats.org/officeDocument/2006/relationships/slideLayout" Target="../slideLayouts/slideLayout2.xml"/><Relationship Id="rId1" Type="http://schemas.openxmlformats.org/officeDocument/2006/relationships/vmlDrawing" Target="../drawings/vmlDrawing1.v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6223000"/>
            <a:ext cx="12192000" cy="635000"/>
          </a:xfrm>
          <a:prstGeom prst="rect">
            <a:avLst/>
          </a:prstGeom>
          <a:solidFill>
            <a:srgbClr val="445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072766" y="3291840"/>
            <a:ext cx="10379710" cy="830997"/>
          </a:xfrm>
          <a:prstGeom prst="rect">
            <a:avLst/>
          </a:prstGeom>
        </p:spPr>
        <p:txBody>
          <a:bodyPr wrap="square">
            <a:spAutoFit/>
          </a:bodyPr>
          <a:lstStyle/>
          <a:p>
            <a:pPr algn="ctr"/>
            <a:r>
              <a:rPr lang="zh-CN" altLang="en-US" sz="4800" dirty="0" smtClean="0">
                <a:solidFill>
                  <a:schemeClr val="bg1"/>
                </a:solidFill>
              </a:rPr>
              <a:t>智能菜谱推荐系统</a:t>
            </a:r>
            <a:endParaRPr lang="zh-CN" altLang="en-US" sz="4800" dirty="0" smtClean="0">
              <a:solidFill>
                <a:schemeClr val="bg1"/>
              </a:solidFill>
            </a:endParaRPr>
          </a:p>
        </p:txBody>
      </p:sp>
      <p:grpSp>
        <p:nvGrpSpPr>
          <p:cNvPr id="21" name="组合 20"/>
          <p:cNvGrpSpPr/>
          <p:nvPr/>
        </p:nvGrpSpPr>
        <p:grpSpPr>
          <a:xfrm>
            <a:off x="4769529" y="541051"/>
            <a:ext cx="2638414" cy="2624498"/>
            <a:chOff x="4769529" y="541051"/>
            <a:chExt cx="2638414" cy="2624498"/>
          </a:xfrm>
        </p:grpSpPr>
        <p:grpSp>
          <p:nvGrpSpPr>
            <p:cNvPr id="3" name="Group 74"/>
            <p:cNvGrpSpPr>
              <a:grpSpLocks noChangeAspect="1"/>
            </p:cNvGrpSpPr>
            <p:nvPr/>
          </p:nvGrpSpPr>
          <p:grpSpPr bwMode="auto">
            <a:xfrm>
              <a:off x="4769529" y="541051"/>
              <a:ext cx="2638414" cy="2624498"/>
              <a:chOff x="5429" y="2125"/>
              <a:chExt cx="569" cy="566"/>
            </a:xfrm>
            <a:solidFill>
              <a:schemeClr val="bg1"/>
            </a:solidFill>
          </p:grpSpPr>
          <p:sp>
            <p:nvSpPr>
              <p:cNvPr id="4" name="Freeform 75"/>
              <p:cNvSpPr/>
              <p:nvPr/>
            </p:nvSpPr>
            <p:spPr bwMode="auto">
              <a:xfrm>
                <a:off x="5639" y="2603"/>
                <a:ext cx="149" cy="22"/>
              </a:xfrm>
              <a:custGeom>
                <a:avLst/>
                <a:gdLst>
                  <a:gd name="T0" fmla="*/ 210 w 210"/>
                  <a:gd name="T1" fmla="*/ 16 h 32"/>
                  <a:gd name="T2" fmla="*/ 195 w 210"/>
                  <a:gd name="T3" fmla="*/ 0 h 32"/>
                  <a:gd name="T4" fmla="*/ 15 w 210"/>
                  <a:gd name="T5" fmla="*/ 0 h 32"/>
                  <a:gd name="T6" fmla="*/ 0 w 210"/>
                  <a:gd name="T7" fmla="*/ 16 h 32"/>
                  <a:gd name="T8" fmla="*/ 0 w 210"/>
                  <a:gd name="T9" fmla="*/ 16 h 32"/>
                  <a:gd name="T10" fmla="*/ 15 w 210"/>
                  <a:gd name="T11" fmla="*/ 32 h 32"/>
                  <a:gd name="T12" fmla="*/ 195 w 210"/>
                  <a:gd name="T13" fmla="*/ 32 h 32"/>
                  <a:gd name="T14" fmla="*/ 210 w 210"/>
                  <a:gd name="T15" fmla="*/ 16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2">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2"/>
                      <a:pt x="15" y="32"/>
                    </a:cubicBezTo>
                    <a:cubicBezTo>
                      <a:pt x="195" y="32"/>
                      <a:pt x="195" y="32"/>
                      <a:pt x="195" y="32"/>
                    </a:cubicBezTo>
                    <a:cubicBezTo>
                      <a:pt x="203" y="32"/>
                      <a:pt x="210" y="24"/>
                      <a:pt x="210" y="1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76"/>
              <p:cNvSpPr/>
              <p:nvPr/>
            </p:nvSpPr>
            <p:spPr bwMode="auto">
              <a:xfrm>
                <a:off x="5702" y="2125"/>
                <a:ext cx="23" cy="94"/>
              </a:xfrm>
              <a:custGeom>
                <a:avLst/>
                <a:gdLst>
                  <a:gd name="T0" fmla="*/ 16 w 32"/>
                  <a:gd name="T1" fmla="*/ 132 h 132"/>
                  <a:gd name="T2" fmla="*/ 32 w 32"/>
                  <a:gd name="T3" fmla="*/ 116 h 132"/>
                  <a:gd name="T4" fmla="*/ 32 w 32"/>
                  <a:gd name="T5" fmla="*/ 16 h 132"/>
                  <a:gd name="T6" fmla="*/ 16 w 32"/>
                  <a:gd name="T7" fmla="*/ 0 h 132"/>
                  <a:gd name="T8" fmla="*/ 16 w 32"/>
                  <a:gd name="T9" fmla="*/ 0 h 132"/>
                  <a:gd name="T10" fmla="*/ 0 w 32"/>
                  <a:gd name="T11" fmla="*/ 16 h 132"/>
                  <a:gd name="T12" fmla="*/ 0 w 32"/>
                  <a:gd name="T13" fmla="*/ 116 h 132"/>
                  <a:gd name="T14" fmla="*/ 16 w 32"/>
                  <a:gd name="T15" fmla="*/ 132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32">
                    <a:moveTo>
                      <a:pt x="16" y="132"/>
                    </a:moveTo>
                    <a:cubicBezTo>
                      <a:pt x="25" y="132"/>
                      <a:pt x="32" y="125"/>
                      <a:pt x="32" y="116"/>
                    </a:cubicBezTo>
                    <a:cubicBezTo>
                      <a:pt x="32" y="16"/>
                      <a:pt x="32" y="16"/>
                      <a:pt x="32" y="16"/>
                    </a:cubicBezTo>
                    <a:cubicBezTo>
                      <a:pt x="32" y="7"/>
                      <a:pt x="25" y="0"/>
                      <a:pt x="16" y="0"/>
                    </a:cubicBezTo>
                    <a:cubicBezTo>
                      <a:pt x="16" y="0"/>
                      <a:pt x="16" y="0"/>
                      <a:pt x="16" y="0"/>
                    </a:cubicBezTo>
                    <a:cubicBezTo>
                      <a:pt x="7" y="0"/>
                      <a:pt x="0" y="7"/>
                      <a:pt x="0" y="16"/>
                    </a:cubicBezTo>
                    <a:cubicBezTo>
                      <a:pt x="0" y="116"/>
                      <a:pt x="0" y="116"/>
                      <a:pt x="0" y="116"/>
                    </a:cubicBezTo>
                    <a:cubicBezTo>
                      <a:pt x="0" y="125"/>
                      <a:pt x="7" y="132"/>
                      <a:pt x="16" y="132"/>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77"/>
              <p:cNvSpPr/>
              <p:nvPr/>
            </p:nvSpPr>
            <p:spPr bwMode="auto">
              <a:xfrm>
                <a:off x="5802" y="2160"/>
                <a:ext cx="61" cy="87"/>
              </a:xfrm>
              <a:custGeom>
                <a:avLst/>
                <a:gdLst>
                  <a:gd name="T0" fmla="*/ 10 w 86"/>
                  <a:gd name="T1" fmla="*/ 119 h 123"/>
                  <a:gd name="T2" fmla="*/ 32 w 86"/>
                  <a:gd name="T3" fmla="*/ 113 h 123"/>
                  <a:gd name="T4" fmla="*/ 82 w 86"/>
                  <a:gd name="T5" fmla="*/ 26 h 123"/>
                  <a:gd name="T6" fmla="*/ 76 w 86"/>
                  <a:gd name="T7" fmla="*/ 5 h 123"/>
                  <a:gd name="T8" fmla="*/ 76 w 86"/>
                  <a:gd name="T9" fmla="*/ 5 h 123"/>
                  <a:gd name="T10" fmla="*/ 55 w 86"/>
                  <a:gd name="T11" fmla="*/ 10 h 123"/>
                  <a:gd name="T12" fmla="*/ 5 w 86"/>
                  <a:gd name="T13" fmla="*/ 97 h 123"/>
                  <a:gd name="T14" fmla="*/ 10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10" y="119"/>
                    </a:moveTo>
                    <a:cubicBezTo>
                      <a:pt x="18" y="123"/>
                      <a:pt x="27" y="120"/>
                      <a:pt x="32" y="113"/>
                    </a:cubicBezTo>
                    <a:cubicBezTo>
                      <a:pt x="82" y="26"/>
                      <a:pt x="82" y="26"/>
                      <a:pt x="82" y="26"/>
                    </a:cubicBezTo>
                    <a:cubicBezTo>
                      <a:pt x="86" y="19"/>
                      <a:pt x="83" y="9"/>
                      <a:pt x="76" y="5"/>
                    </a:cubicBezTo>
                    <a:cubicBezTo>
                      <a:pt x="76" y="5"/>
                      <a:pt x="76" y="5"/>
                      <a:pt x="76" y="5"/>
                    </a:cubicBezTo>
                    <a:cubicBezTo>
                      <a:pt x="69" y="0"/>
                      <a:pt x="59" y="3"/>
                      <a:pt x="55" y="10"/>
                    </a:cubicBezTo>
                    <a:cubicBezTo>
                      <a:pt x="5" y="97"/>
                      <a:pt x="5" y="97"/>
                      <a:pt x="5" y="97"/>
                    </a:cubicBezTo>
                    <a:cubicBezTo>
                      <a:pt x="0" y="105"/>
                      <a:pt x="3" y="114"/>
                      <a:pt x="10" y="11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78"/>
              <p:cNvSpPr/>
              <p:nvPr/>
            </p:nvSpPr>
            <p:spPr bwMode="auto">
              <a:xfrm>
                <a:off x="5876" y="2260"/>
                <a:ext cx="87" cy="62"/>
              </a:xfrm>
              <a:custGeom>
                <a:avLst/>
                <a:gdLst>
                  <a:gd name="T0" fmla="*/ 5 w 123"/>
                  <a:gd name="T1" fmla="*/ 76 h 86"/>
                  <a:gd name="T2" fmla="*/ 26 w 123"/>
                  <a:gd name="T3" fmla="*/ 82 h 86"/>
                  <a:gd name="T4" fmla="*/ 113 w 123"/>
                  <a:gd name="T5" fmla="*/ 31 h 86"/>
                  <a:gd name="T6" fmla="*/ 118 w 123"/>
                  <a:gd name="T7" fmla="*/ 10 h 86"/>
                  <a:gd name="T8" fmla="*/ 118 w 123"/>
                  <a:gd name="T9" fmla="*/ 10 h 86"/>
                  <a:gd name="T10" fmla="*/ 97 w 123"/>
                  <a:gd name="T11" fmla="*/ 4 h 86"/>
                  <a:gd name="T12" fmla="*/ 10 w 123"/>
                  <a:gd name="T13" fmla="*/ 55 h 86"/>
                  <a:gd name="T14" fmla="*/ 5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5" y="76"/>
                    </a:moveTo>
                    <a:cubicBezTo>
                      <a:pt x="9" y="83"/>
                      <a:pt x="19" y="86"/>
                      <a:pt x="26" y="82"/>
                    </a:cubicBezTo>
                    <a:cubicBezTo>
                      <a:pt x="113" y="31"/>
                      <a:pt x="113" y="31"/>
                      <a:pt x="113" y="31"/>
                    </a:cubicBezTo>
                    <a:cubicBezTo>
                      <a:pt x="120" y="27"/>
                      <a:pt x="123" y="18"/>
                      <a:pt x="118" y="10"/>
                    </a:cubicBezTo>
                    <a:cubicBezTo>
                      <a:pt x="118" y="10"/>
                      <a:pt x="118" y="10"/>
                      <a:pt x="118" y="10"/>
                    </a:cubicBezTo>
                    <a:cubicBezTo>
                      <a:pt x="114" y="3"/>
                      <a:pt x="105" y="0"/>
                      <a:pt x="97" y="4"/>
                    </a:cubicBezTo>
                    <a:cubicBezTo>
                      <a:pt x="10" y="55"/>
                      <a:pt x="10" y="55"/>
                      <a:pt x="10" y="55"/>
                    </a:cubicBezTo>
                    <a:cubicBezTo>
                      <a:pt x="3" y="59"/>
                      <a:pt x="0" y="68"/>
                      <a:pt x="5" y="7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79"/>
              <p:cNvSpPr/>
              <p:nvPr/>
            </p:nvSpPr>
            <p:spPr bwMode="auto">
              <a:xfrm>
                <a:off x="5905" y="2399"/>
                <a:ext cx="93" cy="22"/>
              </a:xfrm>
              <a:custGeom>
                <a:avLst/>
                <a:gdLst>
                  <a:gd name="T0" fmla="*/ 0 w 131"/>
                  <a:gd name="T1" fmla="*/ 15 h 31"/>
                  <a:gd name="T2" fmla="*/ 15 w 131"/>
                  <a:gd name="T3" fmla="*/ 31 h 31"/>
                  <a:gd name="T4" fmla="*/ 115 w 131"/>
                  <a:gd name="T5" fmla="*/ 31 h 31"/>
                  <a:gd name="T6" fmla="*/ 131 w 131"/>
                  <a:gd name="T7" fmla="*/ 15 h 31"/>
                  <a:gd name="T8" fmla="*/ 131 w 131"/>
                  <a:gd name="T9" fmla="*/ 15 h 31"/>
                  <a:gd name="T10" fmla="*/ 115 w 131"/>
                  <a:gd name="T11" fmla="*/ 0 h 31"/>
                  <a:gd name="T12" fmla="*/ 15 w 131"/>
                  <a:gd name="T13" fmla="*/ 0 h 31"/>
                  <a:gd name="T14" fmla="*/ 0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0" y="15"/>
                    </a:moveTo>
                    <a:cubicBezTo>
                      <a:pt x="0" y="24"/>
                      <a:pt x="7" y="31"/>
                      <a:pt x="15" y="31"/>
                    </a:cubicBezTo>
                    <a:cubicBezTo>
                      <a:pt x="115" y="31"/>
                      <a:pt x="115" y="31"/>
                      <a:pt x="115" y="31"/>
                    </a:cubicBezTo>
                    <a:cubicBezTo>
                      <a:pt x="124" y="31"/>
                      <a:pt x="131" y="24"/>
                      <a:pt x="131" y="15"/>
                    </a:cubicBezTo>
                    <a:cubicBezTo>
                      <a:pt x="131" y="15"/>
                      <a:pt x="131" y="15"/>
                      <a:pt x="131" y="15"/>
                    </a:cubicBezTo>
                    <a:cubicBezTo>
                      <a:pt x="131" y="7"/>
                      <a:pt x="124" y="0"/>
                      <a:pt x="115" y="0"/>
                    </a:cubicBezTo>
                    <a:cubicBezTo>
                      <a:pt x="15" y="0"/>
                      <a:pt x="15" y="0"/>
                      <a:pt x="15" y="0"/>
                    </a:cubicBezTo>
                    <a:cubicBezTo>
                      <a:pt x="7" y="0"/>
                      <a:pt x="0" y="7"/>
                      <a:pt x="0" y="15"/>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80"/>
              <p:cNvSpPr/>
              <p:nvPr/>
            </p:nvSpPr>
            <p:spPr bwMode="auto">
              <a:xfrm>
                <a:off x="5564" y="2160"/>
                <a:ext cx="61" cy="87"/>
              </a:xfrm>
              <a:custGeom>
                <a:avLst/>
                <a:gdLst>
                  <a:gd name="T0" fmla="*/ 76 w 86"/>
                  <a:gd name="T1" fmla="*/ 119 h 123"/>
                  <a:gd name="T2" fmla="*/ 81 w 86"/>
                  <a:gd name="T3" fmla="*/ 97 h 123"/>
                  <a:gd name="T4" fmla="*/ 31 w 86"/>
                  <a:gd name="T5" fmla="*/ 10 h 123"/>
                  <a:gd name="T6" fmla="*/ 10 w 86"/>
                  <a:gd name="T7" fmla="*/ 5 h 123"/>
                  <a:gd name="T8" fmla="*/ 10 w 86"/>
                  <a:gd name="T9" fmla="*/ 5 h 123"/>
                  <a:gd name="T10" fmla="*/ 4 w 86"/>
                  <a:gd name="T11" fmla="*/ 26 h 123"/>
                  <a:gd name="T12" fmla="*/ 54 w 86"/>
                  <a:gd name="T13" fmla="*/ 113 h 123"/>
                  <a:gd name="T14" fmla="*/ 76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76" y="119"/>
                    </a:moveTo>
                    <a:cubicBezTo>
                      <a:pt x="83" y="114"/>
                      <a:pt x="86" y="105"/>
                      <a:pt x="81" y="97"/>
                    </a:cubicBezTo>
                    <a:cubicBezTo>
                      <a:pt x="31" y="10"/>
                      <a:pt x="31" y="10"/>
                      <a:pt x="31" y="10"/>
                    </a:cubicBezTo>
                    <a:cubicBezTo>
                      <a:pt x="27" y="3"/>
                      <a:pt x="17" y="0"/>
                      <a:pt x="10" y="5"/>
                    </a:cubicBezTo>
                    <a:cubicBezTo>
                      <a:pt x="10" y="5"/>
                      <a:pt x="10" y="5"/>
                      <a:pt x="10" y="5"/>
                    </a:cubicBezTo>
                    <a:cubicBezTo>
                      <a:pt x="3" y="9"/>
                      <a:pt x="0" y="19"/>
                      <a:pt x="4" y="26"/>
                    </a:cubicBezTo>
                    <a:cubicBezTo>
                      <a:pt x="54" y="113"/>
                      <a:pt x="54" y="113"/>
                      <a:pt x="54" y="113"/>
                    </a:cubicBezTo>
                    <a:cubicBezTo>
                      <a:pt x="59" y="120"/>
                      <a:pt x="68" y="123"/>
                      <a:pt x="76" y="11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81"/>
              <p:cNvSpPr/>
              <p:nvPr/>
            </p:nvSpPr>
            <p:spPr bwMode="auto">
              <a:xfrm>
                <a:off x="5464" y="2260"/>
                <a:ext cx="87" cy="62"/>
              </a:xfrm>
              <a:custGeom>
                <a:avLst/>
                <a:gdLst>
                  <a:gd name="T0" fmla="*/ 118 w 123"/>
                  <a:gd name="T1" fmla="*/ 76 h 86"/>
                  <a:gd name="T2" fmla="*/ 113 w 123"/>
                  <a:gd name="T3" fmla="*/ 55 h 86"/>
                  <a:gd name="T4" fmla="*/ 26 w 123"/>
                  <a:gd name="T5" fmla="*/ 4 h 86"/>
                  <a:gd name="T6" fmla="*/ 5 w 123"/>
                  <a:gd name="T7" fmla="*/ 10 h 86"/>
                  <a:gd name="T8" fmla="*/ 5 w 123"/>
                  <a:gd name="T9" fmla="*/ 10 h 86"/>
                  <a:gd name="T10" fmla="*/ 10 w 123"/>
                  <a:gd name="T11" fmla="*/ 31 h 86"/>
                  <a:gd name="T12" fmla="*/ 97 w 123"/>
                  <a:gd name="T13" fmla="*/ 82 h 86"/>
                  <a:gd name="T14" fmla="*/ 118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118" y="76"/>
                    </a:moveTo>
                    <a:cubicBezTo>
                      <a:pt x="123" y="68"/>
                      <a:pt x="120" y="59"/>
                      <a:pt x="113" y="55"/>
                    </a:cubicBezTo>
                    <a:cubicBezTo>
                      <a:pt x="26" y="4"/>
                      <a:pt x="26" y="4"/>
                      <a:pt x="26" y="4"/>
                    </a:cubicBezTo>
                    <a:cubicBezTo>
                      <a:pt x="18" y="0"/>
                      <a:pt x="9" y="3"/>
                      <a:pt x="5" y="10"/>
                    </a:cubicBezTo>
                    <a:cubicBezTo>
                      <a:pt x="5" y="10"/>
                      <a:pt x="5" y="10"/>
                      <a:pt x="5" y="10"/>
                    </a:cubicBezTo>
                    <a:cubicBezTo>
                      <a:pt x="0" y="18"/>
                      <a:pt x="3" y="27"/>
                      <a:pt x="10" y="31"/>
                    </a:cubicBezTo>
                    <a:cubicBezTo>
                      <a:pt x="97" y="82"/>
                      <a:pt x="97" y="82"/>
                      <a:pt x="97" y="82"/>
                    </a:cubicBezTo>
                    <a:cubicBezTo>
                      <a:pt x="105" y="86"/>
                      <a:pt x="114" y="83"/>
                      <a:pt x="118" y="7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82"/>
              <p:cNvSpPr/>
              <p:nvPr/>
            </p:nvSpPr>
            <p:spPr bwMode="auto">
              <a:xfrm>
                <a:off x="5429" y="2399"/>
                <a:ext cx="93" cy="22"/>
              </a:xfrm>
              <a:custGeom>
                <a:avLst/>
                <a:gdLst>
                  <a:gd name="T0" fmla="*/ 131 w 131"/>
                  <a:gd name="T1" fmla="*/ 15 h 31"/>
                  <a:gd name="T2" fmla="*/ 116 w 131"/>
                  <a:gd name="T3" fmla="*/ 0 h 31"/>
                  <a:gd name="T4" fmla="*/ 16 w 131"/>
                  <a:gd name="T5" fmla="*/ 0 h 31"/>
                  <a:gd name="T6" fmla="*/ 0 w 131"/>
                  <a:gd name="T7" fmla="*/ 15 h 31"/>
                  <a:gd name="T8" fmla="*/ 0 w 131"/>
                  <a:gd name="T9" fmla="*/ 15 h 31"/>
                  <a:gd name="T10" fmla="*/ 16 w 131"/>
                  <a:gd name="T11" fmla="*/ 31 h 31"/>
                  <a:gd name="T12" fmla="*/ 116 w 131"/>
                  <a:gd name="T13" fmla="*/ 31 h 31"/>
                  <a:gd name="T14" fmla="*/ 131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131" y="15"/>
                    </a:moveTo>
                    <a:cubicBezTo>
                      <a:pt x="131" y="7"/>
                      <a:pt x="124" y="0"/>
                      <a:pt x="116" y="0"/>
                    </a:cubicBezTo>
                    <a:cubicBezTo>
                      <a:pt x="16" y="0"/>
                      <a:pt x="16" y="0"/>
                      <a:pt x="16" y="0"/>
                    </a:cubicBezTo>
                    <a:cubicBezTo>
                      <a:pt x="7" y="0"/>
                      <a:pt x="0" y="7"/>
                      <a:pt x="0" y="15"/>
                    </a:cubicBezTo>
                    <a:cubicBezTo>
                      <a:pt x="0" y="15"/>
                      <a:pt x="0" y="15"/>
                      <a:pt x="0" y="15"/>
                    </a:cubicBezTo>
                    <a:cubicBezTo>
                      <a:pt x="0" y="24"/>
                      <a:pt x="7" y="31"/>
                      <a:pt x="16" y="31"/>
                    </a:cubicBezTo>
                    <a:cubicBezTo>
                      <a:pt x="116" y="31"/>
                      <a:pt x="116" y="31"/>
                      <a:pt x="116" y="31"/>
                    </a:cubicBezTo>
                    <a:cubicBezTo>
                      <a:pt x="124" y="31"/>
                      <a:pt x="131" y="24"/>
                      <a:pt x="131" y="15"/>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83"/>
              <p:cNvSpPr/>
              <p:nvPr/>
            </p:nvSpPr>
            <p:spPr bwMode="auto">
              <a:xfrm>
                <a:off x="5639" y="2633"/>
                <a:ext cx="149" cy="22"/>
              </a:xfrm>
              <a:custGeom>
                <a:avLst/>
                <a:gdLst>
                  <a:gd name="T0" fmla="*/ 210 w 210"/>
                  <a:gd name="T1" fmla="*/ 16 h 31"/>
                  <a:gd name="T2" fmla="*/ 195 w 210"/>
                  <a:gd name="T3" fmla="*/ 0 h 31"/>
                  <a:gd name="T4" fmla="*/ 15 w 210"/>
                  <a:gd name="T5" fmla="*/ 0 h 31"/>
                  <a:gd name="T6" fmla="*/ 0 w 210"/>
                  <a:gd name="T7" fmla="*/ 16 h 31"/>
                  <a:gd name="T8" fmla="*/ 0 w 210"/>
                  <a:gd name="T9" fmla="*/ 16 h 31"/>
                  <a:gd name="T10" fmla="*/ 15 w 210"/>
                  <a:gd name="T11" fmla="*/ 31 h 31"/>
                  <a:gd name="T12" fmla="*/ 195 w 210"/>
                  <a:gd name="T13" fmla="*/ 31 h 31"/>
                  <a:gd name="T14" fmla="*/ 210 w 210"/>
                  <a:gd name="T15" fmla="*/ 16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1">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1"/>
                      <a:pt x="15" y="31"/>
                    </a:cubicBezTo>
                    <a:cubicBezTo>
                      <a:pt x="195" y="31"/>
                      <a:pt x="195" y="31"/>
                      <a:pt x="195" y="31"/>
                    </a:cubicBezTo>
                    <a:cubicBezTo>
                      <a:pt x="203" y="31"/>
                      <a:pt x="210" y="24"/>
                      <a:pt x="210" y="1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84"/>
              <p:cNvSpPr/>
              <p:nvPr/>
            </p:nvSpPr>
            <p:spPr bwMode="auto">
              <a:xfrm>
                <a:off x="5676" y="2664"/>
                <a:ext cx="75" cy="27"/>
              </a:xfrm>
              <a:custGeom>
                <a:avLst/>
                <a:gdLst>
                  <a:gd name="T0" fmla="*/ 0 w 106"/>
                  <a:gd name="T1" fmla="*/ 0 h 38"/>
                  <a:gd name="T2" fmla="*/ 53 w 106"/>
                  <a:gd name="T3" fmla="*/ 38 h 38"/>
                  <a:gd name="T4" fmla="*/ 106 w 106"/>
                  <a:gd name="T5" fmla="*/ 0 h 38"/>
                  <a:gd name="T6" fmla="*/ 0 w 106"/>
                  <a:gd name="T7" fmla="*/ 0 h 38"/>
                </a:gdLst>
                <a:ahLst/>
                <a:cxnLst>
                  <a:cxn ang="0">
                    <a:pos x="T0" y="T1"/>
                  </a:cxn>
                  <a:cxn ang="0">
                    <a:pos x="T2" y="T3"/>
                  </a:cxn>
                  <a:cxn ang="0">
                    <a:pos x="T4" y="T5"/>
                  </a:cxn>
                  <a:cxn ang="0">
                    <a:pos x="T6" y="T7"/>
                  </a:cxn>
                </a:cxnLst>
                <a:rect l="0" t="0" r="r" b="b"/>
                <a:pathLst>
                  <a:path w="106" h="38">
                    <a:moveTo>
                      <a:pt x="0" y="0"/>
                    </a:moveTo>
                    <a:cubicBezTo>
                      <a:pt x="8" y="22"/>
                      <a:pt x="28" y="38"/>
                      <a:pt x="53" y="38"/>
                    </a:cubicBezTo>
                    <a:cubicBezTo>
                      <a:pt x="78" y="38"/>
                      <a:pt x="98" y="22"/>
                      <a:pt x="106" y="0"/>
                    </a:cubicBezTo>
                    <a:lnTo>
                      <a:pt x="0"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85"/>
              <p:cNvSpPr>
                <a:spLocks noEditPoints="1"/>
              </p:cNvSpPr>
              <p:nvPr/>
            </p:nvSpPr>
            <p:spPr bwMode="auto">
              <a:xfrm>
                <a:off x="5558" y="2254"/>
                <a:ext cx="312" cy="331"/>
              </a:xfrm>
              <a:custGeom>
                <a:avLst/>
                <a:gdLst>
                  <a:gd name="T0" fmla="*/ 219 w 438"/>
                  <a:gd name="T1" fmla="*/ 0 h 465"/>
                  <a:gd name="T2" fmla="*/ 0 w 438"/>
                  <a:gd name="T3" fmla="*/ 219 h 465"/>
                  <a:gd name="T4" fmla="*/ 72 w 438"/>
                  <a:gd name="T5" fmla="*/ 381 h 465"/>
                  <a:gd name="T6" fmla="*/ 82 w 438"/>
                  <a:gd name="T7" fmla="*/ 390 h 465"/>
                  <a:gd name="T8" fmla="*/ 114 w 438"/>
                  <a:gd name="T9" fmla="*/ 465 h 465"/>
                  <a:gd name="T10" fmla="*/ 324 w 438"/>
                  <a:gd name="T11" fmla="*/ 465 h 465"/>
                  <a:gd name="T12" fmla="*/ 356 w 438"/>
                  <a:gd name="T13" fmla="*/ 390 h 465"/>
                  <a:gd name="T14" fmla="*/ 366 w 438"/>
                  <a:gd name="T15" fmla="*/ 381 h 465"/>
                  <a:gd name="T16" fmla="*/ 438 w 438"/>
                  <a:gd name="T17" fmla="*/ 219 h 465"/>
                  <a:gd name="T18" fmla="*/ 219 w 438"/>
                  <a:gd name="T19" fmla="*/ 0 h 465"/>
                  <a:gd name="T20" fmla="*/ 234 w 438"/>
                  <a:gd name="T21" fmla="*/ 323 h 465"/>
                  <a:gd name="T22" fmla="*/ 234 w 438"/>
                  <a:gd name="T23" fmla="*/ 342 h 465"/>
                  <a:gd name="T24" fmla="*/ 230 w 438"/>
                  <a:gd name="T25" fmla="*/ 353 h 465"/>
                  <a:gd name="T26" fmla="*/ 219 w 438"/>
                  <a:gd name="T27" fmla="*/ 357 h 465"/>
                  <a:gd name="T28" fmla="*/ 216 w 438"/>
                  <a:gd name="T29" fmla="*/ 357 h 465"/>
                  <a:gd name="T30" fmla="*/ 205 w 438"/>
                  <a:gd name="T31" fmla="*/ 353 h 465"/>
                  <a:gd name="T32" fmla="*/ 201 w 438"/>
                  <a:gd name="T33" fmla="*/ 342 h 465"/>
                  <a:gd name="T34" fmla="*/ 201 w 438"/>
                  <a:gd name="T35" fmla="*/ 325 h 465"/>
                  <a:gd name="T36" fmla="*/ 144 w 438"/>
                  <a:gd name="T37" fmla="*/ 311 h 465"/>
                  <a:gd name="T38" fmla="*/ 154 w 438"/>
                  <a:gd name="T39" fmla="*/ 271 h 465"/>
                  <a:gd name="T40" fmla="*/ 210 w 438"/>
                  <a:gd name="T41" fmla="*/ 286 h 465"/>
                  <a:gd name="T42" fmla="*/ 242 w 438"/>
                  <a:gd name="T43" fmla="*/ 265 h 465"/>
                  <a:gd name="T44" fmla="*/ 206 w 438"/>
                  <a:gd name="T45" fmla="*/ 235 h 465"/>
                  <a:gd name="T46" fmla="*/ 146 w 438"/>
                  <a:gd name="T47" fmla="*/ 173 h 465"/>
                  <a:gd name="T48" fmla="*/ 203 w 438"/>
                  <a:gd name="T49" fmla="*/ 113 h 465"/>
                  <a:gd name="T50" fmla="*/ 203 w 438"/>
                  <a:gd name="T51" fmla="*/ 96 h 465"/>
                  <a:gd name="T52" fmla="*/ 207 w 438"/>
                  <a:gd name="T53" fmla="*/ 85 h 465"/>
                  <a:gd name="T54" fmla="*/ 218 w 438"/>
                  <a:gd name="T55" fmla="*/ 81 h 465"/>
                  <a:gd name="T56" fmla="*/ 221 w 438"/>
                  <a:gd name="T57" fmla="*/ 81 h 465"/>
                  <a:gd name="T58" fmla="*/ 232 w 438"/>
                  <a:gd name="T59" fmla="*/ 85 h 465"/>
                  <a:gd name="T60" fmla="*/ 236 w 438"/>
                  <a:gd name="T61" fmla="*/ 96 h 465"/>
                  <a:gd name="T62" fmla="*/ 236 w 438"/>
                  <a:gd name="T63" fmla="*/ 111 h 465"/>
                  <a:gd name="T64" fmla="*/ 285 w 438"/>
                  <a:gd name="T65" fmla="*/ 122 h 465"/>
                  <a:gd name="T66" fmla="*/ 275 w 438"/>
                  <a:gd name="T67" fmla="*/ 160 h 465"/>
                  <a:gd name="T68" fmla="*/ 226 w 438"/>
                  <a:gd name="T69" fmla="*/ 149 h 465"/>
                  <a:gd name="T70" fmla="*/ 197 w 438"/>
                  <a:gd name="T71" fmla="*/ 168 h 465"/>
                  <a:gd name="T72" fmla="*/ 238 w 438"/>
                  <a:gd name="T73" fmla="*/ 197 h 465"/>
                  <a:gd name="T74" fmla="*/ 294 w 438"/>
                  <a:gd name="T75" fmla="*/ 260 h 465"/>
                  <a:gd name="T76" fmla="*/ 234 w 438"/>
                  <a:gd name="T77" fmla="*/ 32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8" h="465">
                    <a:moveTo>
                      <a:pt x="219" y="0"/>
                    </a:moveTo>
                    <a:cubicBezTo>
                      <a:pt x="98" y="0"/>
                      <a:pt x="0" y="98"/>
                      <a:pt x="0" y="219"/>
                    </a:cubicBezTo>
                    <a:cubicBezTo>
                      <a:pt x="0" y="283"/>
                      <a:pt x="28" y="341"/>
                      <a:pt x="72" y="381"/>
                    </a:cubicBezTo>
                    <a:cubicBezTo>
                      <a:pt x="72" y="382"/>
                      <a:pt x="78" y="387"/>
                      <a:pt x="82" y="390"/>
                    </a:cubicBezTo>
                    <a:cubicBezTo>
                      <a:pt x="102" y="408"/>
                      <a:pt x="114" y="436"/>
                      <a:pt x="114" y="465"/>
                    </a:cubicBezTo>
                    <a:cubicBezTo>
                      <a:pt x="324" y="465"/>
                      <a:pt x="324" y="465"/>
                      <a:pt x="324" y="465"/>
                    </a:cubicBezTo>
                    <a:cubicBezTo>
                      <a:pt x="324" y="436"/>
                      <a:pt x="336" y="408"/>
                      <a:pt x="356" y="390"/>
                    </a:cubicBezTo>
                    <a:cubicBezTo>
                      <a:pt x="360" y="387"/>
                      <a:pt x="366" y="382"/>
                      <a:pt x="366" y="381"/>
                    </a:cubicBezTo>
                    <a:cubicBezTo>
                      <a:pt x="410" y="341"/>
                      <a:pt x="438" y="283"/>
                      <a:pt x="438" y="219"/>
                    </a:cubicBezTo>
                    <a:cubicBezTo>
                      <a:pt x="438" y="98"/>
                      <a:pt x="340" y="0"/>
                      <a:pt x="219" y="0"/>
                    </a:cubicBezTo>
                    <a:close/>
                    <a:moveTo>
                      <a:pt x="234" y="323"/>
                    </a:moveTo>
                    <a:cubicBezTo>
                      <a:pt x="234" y="342"/>
                      <a:pt x="234" y="342"/>
                      <a:pt x="234" y="342"/>
                    </a:cubicBezTo>
                    <a:cubicBezTo>
                      <a:pt x="234" y="346"/>
                      <a:pt x="233" y="350"/>
                      <a:pt x="230" y="353"/>
                    </a:cubicBezTo>
                    <a:cubicBezTo>
                      <a:pt x="227" y="356"/>
                      <a:pt x="223" y="357"/>
                      <a:pt x="219" y="357"/>
                    </a:cubicBezTo>
                    <a:cubicBezTo>
                      <a:pt x="216" y="357"/>
                      <a:pt x="216" y="357"/>
                      <a:pt x="216" y="357"/>
                    </a:cubicBezTo>
                    <a:cubicBezTo>
                      <a:pt x="212" y="357"/>
                      <a:pt x="208" y="356"/>
                      <a:pt x="205" y="353"/>
                    </a:cubicBezTo>
                    <a:cubicBezTo>
                      <a:pt x="203" y="350"/>
                      <a:pt x="201" y="346"/>
                      <a:pt x="201" y="342"/>
                    </a:cubicBezTo>
                    <a:cubicBezTo>
                      <a:pt x="201" y="325"/>
                      <a:pt x="201" y="325"/>
                      <a:pt x="201" y="325"/>
                    </a:cubicBezTo>
                    <a:cubicBezTo>
                      <a:pt x="178" y="324"/>
                      <a:pt x="156" y="318"/>
                      <a:pt x="144" y="311"/>
                    </a:cubicBezTo>
                    <a:cubicBezTo>
                      <a:pt x="154" y="271"/>
                      <a:pt x="154" y="271"/>
                      <a:pt x="154" y="271"/>
                    </a:cubicBezTo>
                    <a:cubicBezTo>
                      <a:pt x="168" y="279"/>
                      <a:pt x="188" y="286"/>
                      <a:pt x="210" y="286"/>
                    </a:cubicBezTo>
                    <a:cubicBezTo>
                      <a:pt x="229" y="286"/>
                      <a:pt x="242" y="278"/>
                      <a:pt x="242" y="265"/>
                    </a:cubicBezTo>
                    <a:cubicBezTo>
                      <a:pt x="242" y="252"/>
                      <a:pt x="232" y="244"/>
                      <a:pt x="206" y="235"/>
                    </a:cubicBezTo>
                    <a:cubicBezTo>
                      <a:pt x="170" y="223"/>
                      <a:pt x="146" y="206"/>
                      <a:pt x="146" y="173"/>
                    </a:cubicBezTo>
                    <a:cubicBezTo>
                      <a:pt x="146" y="144"/>
                      <a:pt x="167" y="120"/>
                      <a:pt x="203" y="113"/>
                    </a:cubicBezTo>
                    <a:cubicBezTo>
                      <a:pt x="203" y="96"/>
                      <a:pt x="203" y="96"/>
                      <a:pt x="203" y="96"/>
                    </a:cubicBezTo>
                    <a:cubicBezTo>
                      <a:pt x="203" y="92"/>
                      <a:pt x="204" y="88"/>
                      <a:pt x="207" y="85"/>
                    </a:cubicBezTo>
                    <a:cubicBezTo>
                      <a:pt x="210" y="83"/>
                      <a:pt x="214" y="81"/>
                      <a:pt x="218" y="81"/>
                    </a:cubicBezTo>
                    <a:cubicBezTo>
                      <a:pt x="221" y="81"/>
                      <a:pt x="221" y="81"/>
                      <a:pt x="221" y="81"/>
                    </a:cubicBezTo>
                    <a:cubicBezTo>
                      <a:pt x="225" y="81"/>
                      <a:pt x="229" y="83"/>
                      <a:pt x="232" y="85"/>
                    </a:cubicBezTo>
                    <a:cubicBezTo>
                      <a:pt x="234" y="88"/>
                      <a:pt x="236" y="92"/>
                      <a:pt x="236" y="96"/>
                    </a:cubicBezTo>
                    <a:cubicBezTo>
                      <a:pt x="236" y="111"/>
                      <a:pt x="236" y="111"/>
                      <a:pt x="236" y="111"/>
                    </a:cubicBezTo>
                    <a:cubicBezTo>
                      <a:pt x="259" y="112"/>
                      <a:pt x="274" y="117"/>
                      <a:pt x="285" y="122"/>
                    </a:cubicBezTo>
                    <a:cubicBezTo>
                      <a:pt x="275" y="160"/>
                      <a:pt x="275" y="160"/>
                      <a:pt x="275" y="160"/>
                    </a:cubicBezTo>
                    <a:cubicBezTo>
                      <a:pt x="266" y="157"/>
                      <a:pt x="251" y="149"/>
                      <a:pt x="226" y="149"/>
                    </a:cubicBezTo>
                    <a:cubicBezTo>
                      <a:pt x="204" y="149"/>
                      <a:pt x="197" y="158"/>
                      <a:pt x="197" y="168"/>
                    </a:cubicBezTo>
                    <a:cubicBezTo>
                      <a:pt x="197" y="179"/>
                      <a:pt x="209" y="186"/>
                      <a:pt x="238" y="197"/>
                    </a:cubicBezTo>
                    <a:cubicBezTo>
                      <a:pt x="278" y="211"/>
                      <a:pt x="294" y="230"/>
                      <a:pt x="294" y="260"/>
                    </a:cubicBezTo>
                    <a:cubicBezTo>
                      <a:pt x="294" y="290"/>
                      <a:pt x="273" y="316"/>
                      <a:pt x="234" y="323"/>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椭圆 1"/>
            <p:cNvSpPr/>
            <p:nvPr/>
          </p:nvSpPr>
          <p:spPr>
            <a:xfrm>
              <a:off x="5709623" y="1310780"/>
              <a:ext cx="758223" cy="107141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546F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822780" y="17961"/>
            <a:ext cx="3418173"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rPr>
              <a:t>系统分析</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7" name="矩形 16"/>
          <p:cNvSpPr/>
          <p:nvPr/>
        </p:nvSpPr>
        <p:spPr>
          <a:xfrm>
            <a:off x="4579820" y="1067986"/>
            <a:ext cx="3170360" cy="5044056"/>
          </a:xfrm>
          <a:prstGeom prst="rect">
            <a:avLst/>
          </a:prstGeom>
          <a:solidFill>
            <a:srgbClr val="546F7A"/>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19" name="矩形 18"/>
          <p:cNvSpPr/>
          <p:nvPr/>
        </p:nvSpPr>
        <p:spPr>
          <a:xfrm>
            <a:off x="7992712" y="1067986"/>
            <a:ext cx="3170360" cy="5044056"/>
          </a:xfrm>
          <a:prstGeom prst="rect">
            <a:avLst/>
          </a:prstGeom>
          <a:solidFill>
            <a:srgbClr val="FF6D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21" name="矩形 20"/>
          <p:cNvSpPr/>
          <p:nvPr/>
        </p:nvSpPr>
        <p:spPr>
          <a:xfrm>
            <a:off x="1164308" y="1130085"/>
            <a:ext cx="3170360" cy="5044056"/>
          </a:xfrm>
          <a:prstGeom prst="rect">
            <a:avLst/>
          </a:prstGeom>
          <a:solidFill>
            <a:srgbClr val="398E3D"/>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23" name="左右箭头 22"/>
          <p:cNvSpPr/>
          <p:nvPr/>
        </p:nvSpPr>
        <p:spPr>
          <a:xfrm>
            <a:off x="1547093" y="4635656"/>
            <a:ext cx="8928950" cy="756608"/>
          </a:xfrm>
          <a:prstGeom prst="leftRightArrow">
            <a:avLst/>
          </a:prstGeom>
          <a:solidFill>
            <a:srgbClr val="F1F5F8"/>
          </a:solidFill>
          <a:ln>
            <a:noFill/>
          </a:ln>
        </p:spPr>
        <p:style>
          <a:lnRef idx="2">
            <a:schemeClr val="lt1">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dk1">
              <a:hueOff val="0"/>
              <a:satOff val="0"/>
              <a:lumOff val="0"/>
              <a:alphaOff val="0"/>
            </a:schemeClr>
          </a:fontRef>
        </p:style>
      </p:sp>
      <p:grpSp>
        <p:nvGrpSpPr>
          <p:cNvPr id="24" name="Group 11"/>
          <p:cNvGrpSpPr>
            <a:grpSpLocks noChangeAspect="1"/>
          </p:cNvGrpSpPr>
          <p:nvPr/>
        </p:nvGrpSpPr>
        <p:grpSpPr bwMode="auto">
          <a:xfrm>
            <a:off x="8604683" y="1803618"/>
            <a:ext cx="1747164" cy="1240484"/>
            <a:chOff x="1407" y="1098"/>
            <a:chExt cx="800" cy="568"/>
          </a:xfrm>
          <a:solidFill>
            <a:schemeClr val="bg1"/>
          </a:solidFill>
        </p:grpSpPr>
        <p:sp>
          <p:nvSpPr>
            <p:cNvPr id="25" name="Freeform 12"/>
            <p:cNvSpPr>
              <a:spLocks noEditPoints="1"/>
            </p:cNvSpPr>
            <p:nvPr/>
          </p:nvSpPr>
          <p:spPr bwMode="auto">
            <a:xfrm>
              <a:off x="1494" y="1098"/>
              <a:ext cx="626" cy="423"/>
            </a:xfrm>
            <a:custGeom>
              <a:avLst/>
              <a:gdLst>
                <a:gd name="T0" fmla="*/ 621 w 628"/>
                <a:gd name="T1" fmla="*/ 7 h 423"/>
                <a:gd name="T2" fmla="*/ 605 w 628"/>
                <a:gd name="T3" fmla="*/ 0 h 423"/>
                <a:gd name="T4" fmla="*/ 23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3" y="0"/>
                    <a:pt x="23" y="0"/>
                    <a:pt x="23"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6" name="Freeform 13"/>
            <p:cNvSpPr>
              <a:spLocks noEditPoints="1"/>
            </p:cNvSpPr>
            <p:nvPr/>
          </p:nvSpPr>
          <p:spPr bwMode="auto">
            <a:xfrm>
              <a:off x="1407"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7" name="Freeform 14"/>
            <p:cNvSpPr>
              <a:spLocks noEditPoints="1"/>
            </p:cNvSpPr>
            <p:nvPr/>
          </p:nvSpPr>
          <p:spPr bwMode="auto">
            <a:xfrm>
              <a:off x="1408"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8" name="Freeform 15"/>
            <p:cNvSpPr/>
            <p:nvPr/>
          </p:nvSpPr>
          <p:spPr bwMode="auto">
            <a:xfrm>
              <a:off x="1624" y="1386"/>
              <a:ext cx="48" cy="56"/>
            </a:xfrm>
            <a:custGeom>
              <a:avLst/>
              <a:gdLst>
                <a:gd name="T0" fmla="*/ 48 w 48"/>
                <a:gd name="T1" fmla="*/ 56 h 56"/>
                <a:gd name="T2" fmla="*/ 0 w 48"/>
                <a:gd name="T3" fmla="*/ 56 h 56"/>
                <a:gd name="T4" fmla="*/ 0 w 48"/>
                <a:gd name="T5" fmla="*/ 5 h 56"/>
                <a:gd name="T6" fmla="*/ 2 w 48"/>
                <a:gd name="T7" fmla="*/ 2 h 56"/>
                <a:gd name="T8" fmla="*/ 5 w 48"/>
                <a:gd name="T9" fmla="*/ 0 h 56"/>
                <a:gd name="T10" fmla="*/ 43 w 48"/>
                <a:gd name="T11" fmla="*/ 0 h 56"/>
                <a:gd name="T12" fmla="*/ 47 w 48"/>
                <a:gd name="T13" fmla="*/ 2 h 56"/>
                <a:gd name="T14" fmla="*/ 48 w 48"/>
                <a:gd name="T15" fmla="*/ 5 h 56"/>
                <a:gd name="T16" fmla="*/ 48 w 48"/>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56">
                  <a:moveTo>
                    <a:pt x="48" y="56"/>
                  </a:moveTo>
                  <a:cubicBezTo>
                    <a:pt x="0" y="56"/>
                    <a:pt x="0" y="56"/>
                    <a:pt x="0" y="56"/>
                  </a:cubicBezTo>
                  <a:cubicBezTo>
                    <a:pt x="0" y="5"/>
                    <a:pt x="0" y="5"/>
                    <a:pt x="0" y="5"/>
                  </a:cubicBezTo>
                  <a:cubicBezTo>
                    <a:pt x="0" y="4"/>
                    <a:pt x="1" y="3"/>
                    <a:pt x="2" y="2"/>
                  </a:cubicBezTo>
                  <a:cubicBezTo>
                    <a:pt x="3" y="1"/>
                    <a:pt x="4" y="0"/>
                    <a:pt x="5" y="0"/>
                  </a:cubicBezTo>
                  <a:cubicBezTo>
                    <a:pt x="43" y="0"/>
                    <a:pt x="43" y="0"/>
                    <a:pt x="43" y="0"/>
                  </a:cubicBezTo>
                  <a:cubicBezTo>
                    <a:pt x="44" y="0"/>
                    <a:pt x="46" y="1"/>
                    <a:pt x="47" y="2"/>
                  </a:cubicBezTo>
                  <a:cubicBezTo>
                    <a:pt x="48" y="3"/>
                    <a:pt x="48" y="4"/>
                    <a:pt x="48" y="5"/>
                  </a:cubicBezTo>
                  <a:cubicBezTo>
                    <a:pt x="48" y="56"/>
                    <a:pt x="48" y="56"/>
                    <a:pt x="48" y="5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9" name="Freeform 16"/>
            <p:cNvSpPr/>
            <p:nvPr/>
          </p:nvSpPr>
          <p:spPr bwMode="auto">
            <a:xfrm>
              <a:off x="1723" y="1314"/>
              <a:ext cx="47" cy="128"/>
            </a:xfrm>
            <a:custGeom>
              <a:avLst/>
              <a:gdLst>
                <a:gd name="T0" fmla="*/ 47 w 47"/>
                <a:gd name="T1" fmla="*/ 128 h 128"/>
                <a:gd name="T2" fmla="*/ 0 w 47"/>
                <a:gd name="T3" fmla="*/ 128 h 128"/>
                <a:gd name="T4" fmla="*/ 0 w 47"/>
                <a:gd name="T5" fmla="*/ 5 h 128"/>
                <a:gd name="T6" fmla="*/ 1 w 47"/>
                <a:gd name="T7" fmla="*/ 2 h 128"/>
                <a:gd name="T8" fmla="*/ 5 w 47"/>
                <a:gd name="T9" fmla="*/ 0 h 128"/>
                <a:gd name="T10" fmla="*/ 42 w 47"/>
                <a:gd name="T11" fmla="*/ 0 h 128"/>
                <a:gd name="T12" fmla="*/ 46 w 47"/>
                <a:gd name="T13" fmla="*/ 2 h 128"/>
                <a:gd name="T14" fmla="*/ 47 w 47"/>
                <a:gd name="T15" fmla="*/ 5 h 128"/>
                <a:gd name="T16" fmla="*/ 47 w 47"/>
                <a:gd name="T1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28">
                  <a:moveTo>
                    <a:pt x="47" y="128"/>
                  </a:moveTo>
                  <a:cubicBezTo>
                    <a:pt x="0" y="128"/>
                    <a:pt x="0" y="128"/>
                    <a:pt x="0" y="128"/>
                  </a:cubicBezTo>
                  <a:cubicBezTo>
                    <a:pt x="0" y="5"/>
                    <a:pt x="0" y="5"/>
                    <a:pt x="0" y="5"/>
                  </a:cubicBezTo>
                  <a:cubicBezTo>
                    <a:pt x="0" y="4"/>
                    <a:pt x="0" y="3"/>
                    <a:pt x="1" y="2"/>
                  </a:cubicBezTo>
                  <a:cubicBezTo>
                    <a:pt x="2" y="1"/>
                    <a:pt x="3" y="0"/>
                    <a:pt x="5" y="0"/>
                  </a:cubicBezTo>
                  <a:cubicBezTo>
                    <a:pt x="42" y="0"/>
                    <a:pt x="42" y="0"/>
                    <a:pt x="42" y="0"/>
                  </a:cubicBezTo>
                  <a:cubicBezTo>
                    <a:pt x="44" y="0"/>
                    <a:pt x="45" y="1"/>
                    <a:pt x="46" y="2"/>
                  </a:cubicBezTo>
                  <a:cubicBezTo>
                    <a:pt x="47" y="3"/>
                    <a:pt x="47" y="4"/>
                    <a:pt x="47" y="5"/>
                  </a:cubicBezTo>
                  <a:lnTo>
                    <a:pt x="47" y="128"/>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0" name="Freeform 17"/>
            <p:cNvSpPr/>
            <p:nvPr/>
          </p:nvSpPr>
          <p:spPr bwMode="auto">
            <a:xfrm>
              <a:off x="1821" y="1353"/>
              <a:ext cx="48" cy="89"/>
            </a:xfrm>
            <a:custGeom>
              <a:avLst/>
              <a:gdLst>
                <a:gd name="T0" fmla="*/ 48 w 48"/>
                <a:gd name="T1" fmla="*/ 89 h 89"/>
                <a:gd name="T2" fmla="*/ 0 w 48"/>
                <a:gd name="T3" fmla="*/ 89 h 89"/>
                <a:gd name="T4" fmla="*/ 0 w 48"/>
                <a:gd name="T5" fmla="*/ 6 h 89"/>
                <a:gd name="T6" fmla="*/ 1 w 48"/>
                <a:gd name="T7" fmla="*/ 2 h 89"/>
                <a:gd name="T8" fmla="*/ 5 w 48"/>
                <a:gd name="T9" fmla="*/ 0 h 89"/>
                <a:gd name="T10" fmla="*/ 43 w 48"/>
                <a:gd name="T11" fmla="*/ 0 h 89"/>
                <a:gd name="T12" fmla="*/ 46 w 48"/>
                <a:gd name="T13" fmla="*/ 2 h 89"/>
                <a:gd name="T14" fmla="*/ 48 w 48"/>
                <a:gd name="T15" fmla="*/ 6 h 89"/>
                <a:gd name="T16" fmla="*/ 48 w 48"/>
                <a:gd name="T1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89">
                  <a:moveTo>
                    <a:pt x="48" y="89"/>
                  </a:moveTo>
                  <a:cubicBezTo>
                    <a:pt x="0" y="89"/>
                    <a:pt x="0" y="89"/>
                    <a:pt x="0" y="89"/>
                  </a:cubicBezTo>
                  <a:cubicBezTo>
                    <a:pt x="0" y="6"/>
                    <a:pt x="0" y="6"/>
                    <a:pt x="0" y="6"/>
                  </a:cubicBezTo>
                  <a:cubicBezTo>
                    <a:pt x="0" y="4"/>
                    <a:pt x="0" y="3"/>
                    <a:pt x="1" y="2"/>
                  </a:cubicBezTo>
                  <a:cubicBezTo>
                    <a:pt x="2" y="1"/>
                    <a:pt x="4" y="0"/>
                    <a:pt x="5" y="0"/>
                  </a:cubicBezTo>
                  <a:cubicBezTo>
                    <a:pt x="43" y="0"/>
                    <a:pt x="43" y="0"/>
                    <a:pt x="43" y="0"/>
                  </a:cubicBezTo>
                  <a:cubicBezTo>
                    <a:pt x="44" y="0"/>
                    <a:pt x="45" y="1"/>
                    <a:pt x="46" y="2"/>
                  </a:cubicBezTo>
                  <a:cubicBezTo>
                    <a:pt x="47" y="3"/>
                    <a:pt x="48" y="4"/>
                    <a:pt x="48" y="6"/>
                  </a:cubicBezTo>
                  <a:cubicBezTo>
                    <a:pt x="48" y="89"/>
                    <a:pt x="48" y="89"/>
                    <a:pt x="48" y="8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1" name="Freeform 18"/>
            <p:cNvSpPr/>
            <p:nvPr/>
          </p:nvSpPr>
          <p:spPr bwMode="auto">
            <a:xfrm>
              <a:off x="1901" y="1205"/>
              <a:ext cx="84" cy="237"/>
            </a:xfrm>
            <a:custGeom>
              <a:avLst/>
              <a:gdLst>
                <a:gd name="T0" fmla="*/ 79 w 84"/>
                <a:gd name="T1" fmla="*/ 64 h 237"/>
                <a:gd name="T2" fmla="*/ 84 w 84"/>
                <a:gd name="T3" fmla="*/ 62 h 237"/>
                <a:gd name="T4" fmla="*/ 83 w 84"/>
                <a:gd name="T5" fmla="*/ 56 h 237"/>
                <a:gd name="T6" fmla="*/ 46 w 84"/>
                <a:gd name="T7" fmla="*/ 2 h 237"/>
                <a:gd name="T8" fmla="*/ 42 w 84"/>
                <a:gd name="T9" fmla="*/ 0 h 237"/>
                <a:gd name="T10" fmla="*/ 38 w 84"/>
                <a:gd name="T11" fmla="*/ 2 h 237"/>
                <a:gd name="T12" fmla="*/ 1 w 84"/>
                <a:gd name="T13" fmla="*/ 56 h 237"/>
                <a:gd name="T14" fmla="*/ 1 w 84"/>
                <a:gd name="T15" fmla="*/ 62 h 237"/>
                <a:gd name="T16" fmla="*/ 5 w 84"/>
                <a:gd name="T17" fmla="*/ 64 h 237"/>
                <a:gd name="T18" fmla="*/ 18 w 84"/>
                <a:gd name="T19" fmla="*/ 64 h 237"/>
                <a:gd name="T20" fmla="*/ 18 w 84"/>
                <a:gd name="T21" fmla="*/ 237 h 237"/>
                <a:gd name="T22" fmla="*/ 66 w 84"/>
                <a:gd name="T23" fmla="*/ 237 h 237"/>
                <a:gd name="T24" fmla="*/ 66 w 84"/>
                <a:gd name="T25" fmla="*/ 64 h 237"/>
                <a:gd name="T26" fmla="*/ 79 w 84"/>
                <a:gd name="T27" fmla="*/ 6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237">
                  <a:moveTo>
                    <a:pt x="79" y="64"/>
                  </a:moveTo>
                  <a:cubicBezTo>
                    <a:pt x="81" y="64"/>
                    <a:pt x="83" y="63"/>
                    <a:pt x="84" y="62"/>
                  </a:cubicBezTo>
                  <a:cubicBezTo>
                    <a:pt x="84" y="60"/>
                    <a:pt x="84" y="58"/>
                    <a:pt x="83" y="56"/>
                  </a:cubicBezTo>
                  <a:cubicBezTo>
                    <a:pt x="46" y="2"/>
                    <a:pt x="46" y="2"/>
                    <a:pt x="46" y="2"/>
                  </a:cubicBezTo>
                  <a:cubicBezTo>
                    <a:pt x="45" y="1"/>
                    <a:pt x="44" y="0"/>
                    <a:pt x="42" y="0"/>
                  </a:cubicBezTo>
                  <a:cubicBezTo>
                    <a:pt x="40" y="0"/>
                    <a:pt x="39" y="1"/>
                    <a:pt x="38" y="2"/>
                  </a:cubicBezTo>
                  <a:cubicBezTo>
                    <a:pt x="1" y="56"/>
                    <a:pt x="1" y="56"/>
                    <a:pt x="1" y="56"/>
                  </a:cubicBezTo>
                  <a:cubicBezTo>
                    <a:pt x="0" y="58"/>
                    <a:pt x="0" y="60"/>
                    <a:pt x="1" y="62"/>
                  </a:cubicBezTo>
                  <a:cubicBezTo>
                    <a:pt x="1" y="63"/>
                    <a:pt x="3" y="64"/>
                    <a:pt x="5" y="64"/>
                  </a:cubicBezTo>
                  <a:cubicBezTo>
                    <a:pt x="18" y="64"/>
                    <a:pt x="18" y="64"/>
                    <a:pt x="18" y="64"/>
                  </a:cubicBezTo>
                  <a:cubicBezTo>
                    <a:pt x="18" y="237"/>
                    <a:pt x="18" y="237"/>
                    <a:pt x="18" y="237"/>
                  </a:cubicBezTo>
                  <a:cubicBezTo>
                    <a:pt x="66" y="237"/>
                    <a:pt x="66" y="237"/>
                    <a:pt x="66" y="237"/>
                  </a:cubicBezTo>
                  <a:cubicBezTo>
                    <a:pt x="66" y="64"/>
                    <a:pt x="66" y="64"/>
                    <a:pt x="66" y="64"/>
                  </a:cubicBezTo>
                  <a:lnTo>
                    <a:pt x="79" y="64"/>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2" name="Freeform 19"/>
            <p:cNvSpPr/>
            <p:nvPr/>
          </p:nvSpPr>
          <p:spPr bwMode="auto">
            <a:xfrm>
              <a:off x="1552" y="1187"/>
              <a:ext cx="510" cy="276"/>
            </a:xfrm>
            <a:custGeom>
              <a:avLst/>
              <a:gdLst>
                <a:gd name="T0" fmla="*/ 8 w 512"/>
                <a:gd name="T1" fmla="*/ 268 h 276"/>
                <a:gd name="T2" fmla="*/ 8 w 512"/>
                <a:gd name="T3" fmla="*/ 4 h 276"/>
                <a:gd name="T4" fmla="*/ 7 w 512"/>
                <a:gd name="T5" fmla="*/ 1 h 276"/>
                <a:gd name="T6" fmla="*/ 4 w 512"/>
                <a:gd name="T7" fmla="*/ 0 h 276"/>
                <a:gd name="T8" fmla="*/ 4 w 512"/>
                <a:gd name="T9" fmla="*/ 0 h 276"/>
                <a:gd name="T10" fmla="*/ 1 w 512"/>
                <a:gd name="T11" fmla="*/ 1 h 276"/>
                <a:gd name="T12" fmla="*/ 0 w 512"/>
                <a:gd name="T13" fmla="*/ 4 h 276"/>
                <a:gd name="T14" fmla="*/ 0 w 512"/>
                <a:gd name="T15" fmla="*/ 276 h 276"/>
                <a:gd name="T16" fmla="*/ 508 w 512"/>
                <a:gd name="T17" fmla="*/ 276 h 276"/>
                <a:gd name="T18" fmla="*/ 511 w 512"/>
                <a:gd name="T19" fmla="*/ 275 h 276"/>
                <a:gd name="T20" fmla="*/ 512 w 512"/>
                <a:gd name="T21" fmla="*/ 272 h 276"/>
                <a:gd name="T22" fmla="*/ 512 w 512"/>
                <a:gd name="T23" fmla="*/ 272 h 276"/>
                <a:gd name="T24" fmla="*/ 511 w 512"/>
                <a:gd name="T25" fmla="*/ 269 h 276"/>
                <a:gd name="T26" fmla="*/ 508 w 512"/>
                <a:gd name="T27" fmla="*/ 268 h 276"/>
                <a:gd name="T28" fmla="*/ 8 w 512"/>
                <a:gd name="T29" fmla="*/ 268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2" h="276">
                  <a:moveTo>
                    <a:pt x="8" y="268"/>
                  </a:moveTo>
                  <a:cubicBezTo>
                    <a:pt x="8" y="4"/>
                    <a:pt x="8" y="4"/>
                    <a:pt x="8" y="4"/>
                  </a:cubicBezTo>
                  <a:cubicBezTo>
                    <a:pt x="8" y="3"/>
                    <a:pt x="8" y="2"/>
                    <a:pt x="7" y="1"/>
                  </a:cubicBezTo>
                  <a:cubicBezTo>
                    <a:pt x="6" y="1"/>
                    <a:pt x="5" y="0"/>
                    <a:pt x="4" y="0"/>
                  </a:cubicBezTo>
                  <a:cubicBezTo>
                    <a:pt x="4" y="0"/>
                    <a:pt x="4" y="0"/>
                    <a:pt x="4" y="0"/>
                  </a:cubicBezTo>
                  <a:cubicBezTo>
                    <a:pt x="3" y="0"/>
                    <a:pt x="2" y="1"/>
                    <a:pt x="1" y="1"/>
                  </a:cubicBezTo>
                  <a:cubicBezTo>
                    <a:pt x="0" y="2"/>
                    <a:pt x="0" y="3"/>
                    <a:pt x="0" y="4"/>
                  </a:cubicBezTo>
                  <a:cubicBezTo>
                    <a:pt x="0" y="276"/>
                    <a:pt x="0" y="276"/>
                    <a:pt x="0" y="276"/>
                  </a:cubicBezTo>
                  <a:cubicBezTo>
                    <a:pt x="508" y="276"/>
                    <a:pt x="508" y="276"/>
                    <a:pt x="508" y="276"/>
                  </a:cubicBezTo>
                  <a:cubicBezTo>
                    <a:pt x="509" y="276"/>
                    <a:pt x="510" y="276"/>
                    <a:pt x="511" y="275"/>
                  </a:cubicBezTo>
                  <a:cubicBezTo>
                    <a:pt x="512" y="274"/>
                    <a:pt x="512" y="273"/>
                    <a:pt x="512" y="272"/>
                  </a:cubicBezTo>
                  <a:cubicBezTo>
                    <a:pt x="512" y="272"/>
                    <a:pt x="512" y="272"/>
                    <a:pt x="512" y="272"/>
                  </a:cubicBezTo>
                  <a:cubicBezTo>
                    <a:pt x="512" y="271"/>
                    <a:pt x="512" y="270"/>
                    <a:pt x="511" y="269"/>
                  </a:cubicBezTo>
                  <a:cubicBezTo>
                    <a:pt x="510" y="268"/>
                    <a:pt x="509" y="268"/>
                    <a:pt x="508" y="268"/>
                  </a:cubicBezTo>
                  <a:cubicBezTo>
                    <a:pt x="8" y="268"/>
                    <a:pt x="8" y="268"/>
                    <a:pt x="8" y="268"/>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33" name="Group 32"/>
          <p:cNvGrpSpPr>
            <a:grpSpLocks noChangeAspect="1"/>
          </p:cNvGrpSpPr>
          <p:nvPr/>
        </p:nvGrpSpPr>
        <p:grpSpPr bwMode="auto">
          <a:xfrm>
            <a:off x="1875907" y="1871319"/>
            <a:ext cx="1747162" cy="1240486"/>
            <a:chOff x="4354" y="1098"/>
            <a:chExt cx="800" cy="568"/>
          </a:xfrm>
          <a:solidFill>
            <a:schemeClr val="bg1"/>
          </a:solidFill>
        </p:grpSpPr>
        <p:sp>
          <p:nvSpPr>
            <p:cNvPr id="34" name="Freeform 33"/>
            <p:cNvSpPr>
              <a:spLocks noEditPoints="1"/>
            </p:cNvSpPr>
            <p:nvPr/>
          </p:nvSpPr>
          <p:spPr bwMode="auto">
            <a:xfrm>
              <a:off x="4441" y="1098"/>
              <a:ext cx="626" cy="423"/>
            </a:xfrm>
            <a:custGeom>
              <a:avLst/>
              <a:gdLst>
                <a:gd name="T0" fmla="*/ 621 w 628"/>
                <a:gd name="T1" fmla="*/ 7 h 423"/>
                <a:gd name="T2" fmla="*/ 605 w 628"/>
                <a:gd name="T3" fmla="*/ 0 h 423"/>
                <a:gd name="T4" fmla="*/ 24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4" y="0"/>
                    <a:pt x="24" y="0"/>
                    <a:pt x="24"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5" name="Freeform 34"/>
            <p:cNvSpPr>
              <a:spLocks noEditPoints="1"/>
            </p:cNvSpPr>
            <p:nvPr/>
          </p:nvSpPr>
          <p:spPr bwMode="auto">
            <a:xfrm>
              <a:off x="4354"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bg1"/>
                </a:solidFill>
              </a:endParaRPr>
            </a:p>
          </p:txBody>
        </p:sp>
        <p:sp>
          <p:nvSpPr>
            <p:cNvPr id="36" name="Freeform 35"/>
            <p:cNvSpPr>
              <a:spLocks noEditPoints="1"/>
            </p:cNvSpPr>
            <p:nvPr/>
          </p:nvSpPr>
          <p:spPr bwMode="auto">
            <a:xfrm>
              <a:off x="4355"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7" name="Freeform 36"/>
            <p:cNvSpPr/>
            <p:nvPr/>
          </p:nvSpPr>
          <p:spPr bwMode="auto">
            <a:xfrm>
              <a:off x="4702" y="1225"/>
              <a:ext cx="50" cy="48"/>
            </a:xfrm>
            <a:custGeom>
              <a:avLst/>
              <a:gdLst>
                <a:gd name="T0" fmla="*/ 50 w 50"/>
                <a:gd name="T1" fmla="*/ 24 h 48"/>
                <a:gd name="T2" fmla="*/ 47 w 50"/>
                <a:gd name="T3" fmla="*/ 36 h 48"/>
                <a:gd name="T4" fmla="*/ 40 w 50"/>
                <a:gd name="T5" fmla="*/ 30 h 48"/>
                <a:gd name="T6" fmla="*/ 41 w 50"/>
                <a:gd name="T7" fmla="*/ 24 h 48"/>
                <a:gd name="T8" fmla="*/ 25 w 50"/>
                <a:gd name="T9" fmla="*/ 8 h 48"/>
                <a:gd name="T10" fmla="*/ 9 w 50"/>
                <a:gd name="T11" fmla="*/ 24 h 48"/>
                <a:gd name="T12" fmla="*/ 19 w 50"/>
                <a:gd name="T13" fmla="*/ 40 h 48"/>
                <a:gd name="T14" fmla="*/ 19 w 50"/>
                <a:gd name="T15" fmla="*/ 48 h 48"/>
                <a:gd name="T16" fmla="*/ 0 w 50"/>
                <a:gd name="T17" fmla="*/ 24 h 48"/>
                <a:gd name="T18" fmla="*/ 25 w 50"/>
                <a:gd name="T19" fmla="*/ 0 h 48"/>
                <a:gd name="T20" fmla="*/ 50 w 50"/>
                <a:gd name="T21"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50" y="24"/>
                  </a:moveTo>
                  <a:cubicBezTo>
                    <a:pt x="50" y="29"/>
                    <a:pt x="48" y="33"/>
                    <a:pt x="47" y="36"/>
                  </a:cubicBezTo>
                  <a:cubicBezTo>
                    <a:pt x="40" y="30"/>
                    <a:pt x="40" y="30"/>
                    <a:pt x="40" y="30"/>
                  </a:cubicBezTo>
                  <a:cubicBezTo>
                    <a:pt x="41" y="28"/>
                    <a:pt x="41" y="26"/>
                    <a:pt x="41" y="24"/>
                  </a:cubicBezTo>
                  <a:cubicBezTo>
                    <a:pt x="41" y="15"/>
                    <a:pt x="34" y="8"/>
                    <a:pt x="25" y="8"/>
                  </a:cubicBezTo>
                  <a:cubicBezTo>
                    <a:pt x="16" y="8"/>
                    <a:pt x="9" y="15"/>
                    <a:pt x="9" y="24"/>
                  </a:cubicBezTo>
                  <a:cubicBezTo>
                    <a:pt x="9" y="31"/>
                    <a:pt x="13" y="37"/>
                    <a:pt x="19" y="40"/>
                  </a:cubicBezTo>
                  <a:cubicBezTo>
                    <a:pt x="19" y="48"/>
                    <a:pt x="19" y="48"/>
                    <a:pt x="19" y="48"/>
                  </a:cubicBezTo>
                  <a:cubicBezTo>
                    <a:pt x="8" y="45"/>
                    <a:pt x="0" y="36"/>
                    <a:pt x="0" y="24"/>
                  </a:cubicBezTo>
                  <a:cubicBezTo>
                    <a:pt x="0" y="11"/>
                    <a:pt x="11" y="0"/>
                    <a:pt x="25" y="0"/>
                  </a:cubicBezTo>
                  <a:cubicBezTo>
                    <a:pt x="39" y="0"/>
                    <a:pt x="50" y="11"/>
                    <a:pt x="50" y="24"/>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8" name="Freeform 37"/>
            <p:cNvSpPr/>
            <p:nvPr/>
          </p:nvSpPr>
          <p:spPr bwMode="auto">
            <a:xfrm>
              <a:off x="4682" y="1204"/>
              <a:ext cx="90" cy="90"/>
            </a:xfrm>
            <a:custGeom>
              <a:avLst/>
              <a:gdLst>
                <a:gd name="T0" fmla="*/ 45 w 90"/>
                <a:gd name="T1" fmla="*/ 0 h 90"/>
                <a:gd name="T2" fmla="*/ 0 w 90"/>
                <a:gd name="T3" fmla="*/ 45 h 90"/>
                <a:gd name="T4" fmla="*/ 39 w 90"/>
                <a:gd name="T5" fmla="*/ 90 h 90"/>
                <a:gd name="T6" fmla="*/ 39 w 90"/>
                <a:gd name="T7" fmla="*/ 82 h 90"/>
                <a:gd name="T8" fmla="*/ 8 w 90"/>
                <a:gd name="T9" fmla="*/ 45 h 90"/>
                <a:gd name="T10" fmla="*/ 45 w 90"/>
                <a:gd name="T11" fmla="*/ 9 h 90"/>
                <a:gd name="T12" fmla="*/ 82 w 90"/>
                <a:gd name="T13" fmla="*/ 45 h 90"/>
                <a:gd name="T14" fmla="*/ 75 w 90"/>
                <a:gd name="T15" fmla="*/ 66 h 90"/>
                <a:gd name="T16" fmla="*/ 81 w 90"/>
                <a:gd name="T17" fmla="*/ 72 h 90"/>
                <a:gd name="T18" fmla="*/ 90 w 90"/>
                <a:gd name="T19" fmla="*/ 45 h 90"/>
                <a:gd name="T20" fmla="*/ 45 w 90"/>
                <a:gd name="T21"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0" h="90">
                  <a:moveTo>
                    <a:pt x="45" y="0"/>
                  </a:moveTo>
                  <a:cubicBezTo>
                    <a:pt x="20" y="0"/>
                    <a:pt x="0" y="21"/>
                    <a:pt x="0" y="45"/>
                  </a:cubicBezTo>
                  <a:cubicBezTo>
                    <a:pt x="0" y="68"/>
                    <a:pt x="17" y="87"/>
                    <a:pt x="39" y="90"/>
                  </a:cubicBezTo>
                  <a:cubicBezTo>
                    <a:pt x="39" y="82"/>
                    <a:pt x="39" y="82"/>
                    <a:pt x="39" y="82"/>
                  </a:cubicBezTo>
                  <a:cubicBezTo>
                    <a:pt x="21" y="79"/>
                    <a:pt x="8" y="64"/>
                    <a:pt x="8" y="45"/>
                  </a:cubicBezTo>
                  <a:cubicBezTo>
                    <a:pt x="8" y="25"/>
                    <a:pt x="25" y="9"/>
                    <a:pt x="45" y="9"/>
                  </a:cubicBezTo>
                  <a:cubicBezTo>
                    <a:pt x="65" y="9"/>
                    <a:pt x="82" y="25"/>
                    <a:pt x="82" y="45"/>
                  </a:cubicBezTo>
                  <a:cubicBezTo>
                    <a:pt x="82" y="53"/>
                    <a:pt x="79" y="60"/>
                    <a:pt x="75" y="66"/>
                  </a:cubicBezTo>
                  <a:cubicBezTo>
                    <a:pt x="81" y="72"/>
                    <a:pt x="81" y="72"/>
                    <a:pt x="81" y="72"/>
                  </a:cubicBezTo>
                  <a:cubicBezTo>
                    <a:pt x="87" y="65"/>
                    <a:pt x="90" y="55"/>
                    <a:pt x="90" y="45"/>
                  </a:cubicBezTo>
                  <a:cubicBezTo>
                    <a:pt x="90" y="21"/>
                    <a:pt x="70" y="0"/>
                    <a:pt x="45" y="0"/>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9" name="Freeform 38"/>
            <p:cNvSpPr/>
            <p:nvPr/>
          </p:nvSpPr>
          <p:spPr bwMode="auto">
            <a:xfrm>
              <a:off x="4727" y="1248"/>
              <a:ext cx="99" cy="167"/>
            </a:xfrm>
            <a:custGeom>
              <a:avLst/>
              <a:gdLst>
                <a:gd name="T0" fmla="*/ 0 w 99"/>
                <a:gd name="T1" fmla="*/ 1 h 167"/>
                <a:gd name="T2" fmla="*/ 0 w 99"/>
                <a:gd name="T3" fmla="*/ 1 h 167"/>
                <a:gd name="T4" fmla="*/ 0 w 99"/>
                <a:gd name="T5" fmla="*/ 143 h 167"/>
                <a:gd name="T6" fmla="*/ 0 w 99"/>
                <a:gd name="T7" fmla="*/ 143 h 167"/>
                <a:gd name="T8" fmla="*/ 1 w 99"/>
                <a:gd name="T9" fmla="*/ 143 h 167"/>
                <a:gd name="T10" fmla="*/ 1 w 99"/>
                <a:gd name="T11" fmla="*/ 143 h 167"/>
                <a:gd name="T12" fmla="*/ 29 w 99"/>
                <a:gd name="T13" fmla="*/ 119 h 167"/>
                <a:gd name="T14" fmla="*/ 29 w 99"/>
                <a:gd name="T15" fmla="*/ 119 h 167"/>
                <a:gd name="T16" fmla="*/ 29 w 99"/>
                <a:gd name="T17" fmla="*/ 119 h 167"/>
                <a:gd name="T18" fmla="*/ 30 w 99"/>
                <a:gd name="T19" fmla="*/ 119 h 167"/>
                <a:gd name="T20" fmla="*/ 47 w 99"/>
                <a:gd name="T21" fmla="*/ 163 h 167"/>
                <a:gd name="T22" fmla="*/ 50 w 99"/>
                <a:gd name="T23" fmla="*/ 166 h 167"/>
                <a:gd name="T24" fmla="*/ 54 w 99"/>
                <a:gd name="T25" fmla="*/ 166 h 167"/>
                <a:gd name="T26" fmla="*/ 76 w 99"/>
                <a:gd name="T27" fmla="*/ 157 h 167"/>
                <a:gd name="T28" fmla="*/ 79 w 99"/>
                <a:gd name="T29" fmla="*/ 155 h 167"/>
                <a:gd name="T30" fmla="*/ 79 w 99"/>
                <a:gd name="T31" fmla="*/ 151 h 167"/>
                <a:gd name="T32" fmla="*/ 61 w 99"/>
                <a:gd name="T33" fmla="*/ 107 h 167"/>
                <a:gd name="T34" fmla="*/ 61 w 99"/>
                <a:gd name="T35" fmla="*/ 106 h 167"/>
                <a:gd name="T36" fmla="*/ 61 w 99"/>
                <a:gd name="T37" fmla="*/ 106 h 167"/>
                <a:gd name="T38" fmla="*/ 62 w 99"/>
                <a:gd name="T39" fmla="*/ 106 h 167"/>
                <a:gd name="T40" fmla="*/ 98 w 99"/>
                <a:gd name="T41" fmla="*/ 104 h 167"/>
                <a:gd name="T42" fmla="*/ 99 w 99"/>
                <a:gd name="T43" fmla="*/ 104 h 167"/>
                <a:gd name="T44" fmla="*/ 99 w 99"/>
                <a:gd name="T45" fmla="*/ 104 h 167"/>
                <a:gd name="T46" fmla="*/ 99 w 99"/>
                <a:gd name="T47" fmla="*/ 103 h 167"/>
                <a:gd name="T48" fmla="*/ 1 w 99"/>
                <a:gd name="T49" fmla="*/ 1 h 167"/>
                <a:gd name="T50" fmla="*/ 0 w 99"/>
                <a:gd name="T51" fmla="*/ 1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9" h="167">
                  <a:moveTo>
                    <a:pt x="0" y="1"/>
                  </a:moveTo>
                  <a:cubicBezTo>
                    <a:pt x="0" y="1"/>
                    <a:pt x="0" y="1"/>
                    <a:pt x="0" y="1"/>
                  </a:cubicBezTo>
                  <a:cubicBezTo>
                    <a:pt x="0" y="143"/>
                    <a:pt x="0" y="143"/>
                    <a:pt x="0" y="143"/>
                  </a:cubicBezTo>
                  <a:cubicBezTo>
                    <a:pt x="0" y="143"/>
                    <a:pt x="0" y="143"/>
                    <a:pt x="0" y="143"/>
                  </a:cubicBezTo>
                  <a:cubicBezTo>
                    <a:pt x="1" y="143"/>
                    <a:pt x="1" y="143"/>
                    <a:pt x="1" y="143"/>
                  </a:cubicBezTo>
                  <a:cubicBezTo>
                    <a:pt x="1" y="143"/>
                    <a:pt x="1" y="143"/>
                    <a:pt x="1" y="143"/>
                  </a:cubicBezTo>
                  <a:cubicBezTo>
                    <a:pt x="29" y="119"/>
                    <a:pt x="29" y="119"/>
                    <a:pt x="29" y="119"/>
                  </a:cubicBezTo>
                  <a:cubicBezTo>
                    <a:pt x="29" y="119"/>
                    <a:pt x="29" y="119"/>
                    <a:pt x="29" y="119"/>
                  </a:cubicBezTo>
                  <a:cubicBezTo>
                    <a:pt x="29" y="119"/>
                    <a:pt x="29" y="119"/>
                    <a:pt x="29" y="119"/>
                  </a:cubicBezTo>
                  <a:cubicBezTo>
                    <a:pt x="29" y="119"/>
                    <a:pt x="30" y="119"/>
                    <a:pt x="30" y="119"/>
                  </a:cubicBezTo>
                  <a:cubicBezTo>
                    <a:pt x="47" y="163"/>
                    <a:pt x="47" y="163"/>
                    <a:pt x="47" y="163"/>
                  </a:cubicBezTo>
                  <a:cubicBezTo>
                    <a:pt x="48" y="164"/>
                    <a:pt x="49" y="165"/>
                    <a:pt x="50" y="166"/>
                  </a:cubicBezTo>
                  <a:cubicBezTo>
                    <a:pt x="52" y="167"/>
                    <a:pt x="53" y="167"/>
                    <a:pt x="54" y="166"/>
                  </a:cubicBezTo>
                  <a:cubicBezTo>
                    <a:pt x="76" y="157"/>
                    <a:pt x="76" y="157"/>
                    <a:pt x="76" y="157"/>
                  </a:cubicBezTo>
                  <a:cubicBezTo>
                    <a:pt x="77" y="157"/>
                    <a:pt x="78" y="156"/>
                    <a:pt x="79" y="155"/>
                  </a:cubicBezTo>
                  <a:cubicBezTo>
                    <a:pt x="79" y="153"/>
                    <a:pt x="79" y="152"/>
                    <a:pt x="79" y="151"/>
                  </a:cubicBezTo>
                  <a:cubicBezTo>
                    <a:pt x="61" y="107"/>
                    <a:pt x="61" y="107"/>
                    <a:pt x="61" y="107"/>
                  </a:cubicBezTo>
                  <a:cubicBezTo>
                    <a:pt x="61" y="106"/>
                    <a:pt x="61" y="106"/>
                    <a:pt x="61" y="106"/>
                  </a:cubicBezTo>
                  <a:cubicBezTo>
                    <a:pt x="61" y="106"/>
                    <a:pt x="61" y="106"/>
                    <a:pt x="61" y="106"/>
                  </a:cubicBezTo>
                  <a:cubicBezTo>
                    <a:pt x="61" y="106"/>
                    <a:pt x="62" y="106"/>
                    <a:pt x="62" y="106"/>
                  </a:cubicBezTo>
                  <a:cubicBezTo>
                    <a:pt x="98" y="104"/>
                    <a:pt x="98" y="104"/>
                    <a:pt x="98" y="104"/>
                  </a:cubicBezTo>
                  <a:cubicBezTo>
                    <a:pt x="98" y="104"/>
                    <a:pt x="98" y="104"/>
                    <a:pt x="99" y="104"/>
                  </a:cubicBezTo>
                  <a:cubicBezTo>
                    <a:pt x="99" y="104"/>
                    <a:pt x="99" y="104"/>
                    <a:pt x="99" y="104"/>
                  </a:cubicBezTo>
                  <a:cubicBezTo>
                    <a:pt x="99" y="104"/>
                    <a:pt x="99" y="103"/>
                    <a:pt x="99" y="103"/>
                  </a:cubicBezTo>
                  <a:cubicBezTo>
                    <a:pt x="1" y="1"/>
                    <a:pt x="1" y="1"/>
                    <a:pt x="1" y="1"/>
                  </a:cubicBezTo>
                  <a:cubicBezTo>
                    <a:pt x="1" y="1"/>
                    <a:pt x="1" y="0"/>
                    <a:pt x="0" y="1"/>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40" name="Group 121"/>
          <p:cNvGrpSpPr>
            <a:grpSpLocks noChangeAspect="1"/>
          </p:cNvGrpSpPr>
          <p:nvPr/>
        </p:nvGrpSpPr>
        <p:grpSpPr bwMode="auto">
          <a:xfrm>
            <a:off x="5380942" y="1880055"/>
            <a:ext cx="1452328" cy="1236118"/>
            <a:chOff x="515" y="3088"/>
            <a:chExt cx="665" cy="566"/>
          </a:xfrm>
          <a:solidFill>
            <a:schemeClr val="bg1"/>
          </a:solidFill>
        </p:grpSpPr>
        <p:sp>
          <p:nvSpPr>
            <p:cNvPr id="41" name="Freeform 122"/>
            <p:cNvSpPr/>
            <p:nvPr/>
          </p:nvSpPr>
          <p:spPr bwMode="auto">
            <a:xfrm>
              <a:off x="706" y="3550"/>
              <a:ext cx="283" cy="104"/>
            </a:xfrm>
            <a:custGeom>
              <a:avLst/>
              <a:gdLst>
                <a:gd name="T0" fmla="*/ 269 w 340"/>
                <a:gd name="T1" fmla="*/ 71 h 125"/>
                <a:gd name="T2" fmla="*/ 269 w 340"/>
                <a:gd name="T3" fmla="*/ 12 h 125"/>
                <a:gd name="T4" fmla="*/ 266 w 340"/>
                <a:gd name="T5" fmla="*/ 3 h 125"/>
                <a:gd name="T6" fmla="*/ 257 w 340"/>
                <a:gd name="T7" fmla="*/ 0 h 125"/>
                <a:gd name="T8" fmla="*/ 83 w 340"/>
                <a:gd name="T9" fmla="*/ 0 h 125"/>
                <a:gd name="T10" fmla="*/ 74 w 340"/>
                <a:gd name="T11" fmla="*/ 3 h 125"/>
                <a:gd name="T12" fmla="*/ 71 w 340"/>
                <a:gd name="T13" fmla="*/ 12 h 125"/>
                <a:gd name="T14" fmla="*/ 71 w 340"/>
                <a:gd name="T15" fmla="*/ 71 h 125"/>
                <a:gd name="T16" fmla="*/ 2 w 340"/>
                <a:gd name="T17" fmla="*/ 108 h 125"/>
                <a:gd name="T18" fmla="*/ 1 w 340"/>
                <a:gd name="T19" fmla="*/ 110 h 125"/>
                <a:gd name="T20" fmla="*/ 0 w 340"/>
                <a:gd name="T21" fmla="*/ 112 h 125"/>
                <a:gd name="T22" fmla="*/ 0 w 340"/>
                <a:gd name="T23" fmla="*/ 120 h 125"/>
                <a:gd name="T24" fmla="*/ 1 w 340"/>
                <a:gd name="T25" fmla="*/ 124 h 125"/>
                <a:gd name="T26" fmla="*/ 5 w 340"/>
                <a:gd name="T27" fmla="*/ 125 h 125"/>
                <a:gd name="T28" fmla="*/ 335 w 340"/>
                <a:gd name="T29" fmla="*/ 125 h 125"/>
                <a:gd name="T30" fmla="*/ 339 w 340"/>
                <a:gd name="T31" fmla="*/ 124 h 125"/>
                <a:gd name="T32" fmla="*/ 340 w 340"/>
                <a:gd name="T33" fmla="*/ 120 h 125"/>
                <a:gd name="T34" fmla="*/ 340 w 340"/>
                <a:gd name="T35" fmla="*/ 112 h 125"/>
                <a:gd name="T36" fmla="*/ 339 w 340"/>
                <a:gd name="T37" fmla="*/ 110 h 125"/>
                <a:gd name="T38" fmla="*/ 338 w 340"/>
                <a:gd name="T39" fmla="*/ 108 h 125"/>
                <a:gd name="T40" fmla="*/ 269 w 340"/>
                <a:gd name="T41" fmla="*/ 7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0" h="125">
                  <a:moveTo>
                    <a:pt x="269" y="71"/>
                  </a:moveTo>
                  <a:cubicBezTo>
                    <a:pt x="269" y="12"/>
                    <a:pt x="269" y="12"/>
                    <a:pt x="269" y="12"/>
                  </a:cubicBezTo>
                  <a:cubicBezTo>
                    <a:pt x="269" y="9"/>
                    <a:pt x="268" y="6"/>
                    <a:pt x="266" y="3"/>
                  </a:cubicBezTo>
                  <a:cubicBezTo>
                    <a:pt x="263" y="1"/>
                    <a:pt x="260" y="0"/>
                    <a:pt x="257" y="0"/>
                  </a:cubicBezTo>
                  <a:cubicBezTo>
                    <a:pt x="83" y="0"/>
                    <a:pt x="83" y="0"/>
                    <a:pt x="83" y="0"/>
                  </a:cubicBezTo>
                  <a:cubicBezTo>
                    <a:pt x="80" y="0"/>
                    <a:pt x="77" y="1"/>
                    <a:pt x="74" y="3"/>
                  </a:cubicBezTo>
                  <a:cubicBezTo>
                    <a:pt x="72" y="6"/>
                    <a:pt x="71" y="9"/>
                    <a:pt x="71" y="12"/>
                  </a:cubicBezTo>
                  <a:cubicBezTo>
                    <a:pt x="71" y="71"/>
                    <a:pt x="71" y="71"/>
                    <a:pt x="71" y="71"/>
                  </a:cubicBezTo>
                  <a:cubicBezTo>
                    <a:pt x="2" y="108"/>
                    <a:pt x="2" y="108"/>
                    <a:pt x="2" y="108"/>
                  </a:cubicBezTo>
                  <a:cubicBezTo>
                    <a:pt x="2" y="109"/>
                    <a:pt x="1" y="109"/>
                    <a:pt x="1" y="110"/>
                  </a:cubicBezTo>
                  <a:cubicBezTo>
                    <a:pt x="0" y="111"/>
                    <a:pt x="0" y="111"/>
                    <a:pt x="0" y="112"/>
                  </a:cubicBezTo>
                  <a:cubicBezTo>
                    <a:pt x="0" y="120"/>
                    <a:pt x="0" y="120"/>
                    <a:pt x="0" y="120"/>
                  </a:cubicBezTo>
                  <a:cubicBezTo>
                    <a:pt x="0" y="122"/>
                    <a:pt x="1" y="123"/>
                    <a:pt x="1" y="124"/>
                  </a:cubicBezTo>
                  <a:cubicBezTo>
                    <a:pt x="2" y="124"/>
                    <a:pt x="3" y="125"/>
                    <a:pt x="5" y="125"/>
                  </a:cubicBezTo>
                  <a:cubicBezTo>
                    <a:pt x="335" y="125"/>
                    <a:pt x="335" y="125"/>
                    <a:pt x="335" y="125"/>
                  </a:cubicBezTo>
                  <a:cubicBezTo>
                    <a:pt x="337" y="125"/>
                    <a:pt x="338" y="124"/>
                    <a:pt x="339" y="124"/>
                  </a:cubicBezTo>
                  <a:cubicBezTo>
                    <a:pt x="339" y="123"/>
                    <a:pt x="340" y="122"/>
                    <a:pt x="340" y="120"/>
                  </a:cubicBezTo>
                  <a:cubicBezTo>
                    <a:pt x="340" y="112"/>
                    <a:pt x="340" y="112"/>
                    <a:pt x="340" y="112"/>
                  </a:cubicBezTo>
                  <a:cubicBezTo>
                    <a:pt x="340" y="111"/>
                    <a:pt x="340" y="111"/>
                    <a:pt x="339" y="110"/>
                  </a:cubicBezTo>
                  <a:cubicBezTo>
                    <a:pt x="339" y="109"/>
                    <a:pt x="338" y="109"/>
                    <a:pt x="338" y="108"/>
                  </a:cubicBezTo>
                  <a:lnTo>
                    <a:pt x="269" y="71"/>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 name="Freeform 123"/>
            <p:cNvSpPr>
              <a:spLocks noEditPoints="1"/>
            </p:cNvSpPr>
            <p:nvPr/>
          </p:nvSpPr>
          <p:spPr bwMode="auto">
            <a:xfrm>
              <a:off x="515" y="3088"/>
              <a:ext cx="665" cy="449"/>
            </a:xfrm>
            <a:custGeom>
              <a:avLst/>
              <a:gdLst>
                <a:gd name="T0" fmla="*/ 791 w 800"/>
                <a:gd name="T1" fmla="*/ 9 h 539"/>
                <a:gd name="T2" fmla="*/ 770 w 800"/>
                <a:gd name="T3" fmla="*/ 0 h 539"/>
                <a:gd name="T4" fmla="*/ 30 w 800"/>
                <a:gd name="T5" fmla="*/ 0 h 539"/>
                <a:gd name="T6" fmla="*/ 9 w 800"/>
                <a:gd name="T7" fmla="*/ 9 h 539"/>
                <a:gd name="T8" fmla="*/ 0 w 800"/>
                <a:gd name="T9" fmla="*/ 30 h 539"/>
                <a:gd name="T10" fmla="*/ 0 w 800"/>
                <a:gd name="T11" fmla="*/ 509 h 539"/>
                <a:gd name="T12" fmla="*/ 9 w 800"/>
                <a:gd name="T13" fmla="*/ 530 h 539"/>
                <a:gd name="T14" fmla="*/ 30 w 800"/>
                <a:gd name="T15" fmla="*/ 539 h 539"/>
                <a:gd name="T16" fmla="*/ 770 w 800"/>
                <a:gd name="T17" fmla="*/ 539 h 539"/>
                <a:gd name="T18" fmla="*/ 791 w 800"/>
                <a:gd name="T19" fmla="*/ 530 h 539"/>
                <a:gd name="T20" fmla="*/ 800 w 800"/>
                <a:gd name="T21" fmla="*/ 509 h 539"/>
                <a:gd name="T22" fmla="*/ 800 w 800"/>
                <a:gd name="T23" fmla="*/ 30 h 539"/>
                <a:gd name="T24" fmla="*/ 791 w 800"/>
                <a:gd name="T25" fmla="*/ 9 h 539"/>
                <a:gd name="T26" fmla="*/ 400 w 800"/>
                <a:gd name="T27" fmla="*/ 526 h 539"/>
                <a:gd name="T28" fmla="*/ 387 w 800"/>
                <a:gd name="T29" fmla="*/ 513 h 539"/>
                <a:gd name="T30" fmla="*/ 400 w 800"/>
                <a:gd name="T31" fmla="*/ 500 h 539"/>
                <a:gd name="T32" fmla="*/ 413 w 800"/>
                <a:gd name="T33" fmla="*/ 513 h 539"/>
                <a:gd name="T34" fmla="*/ 400 w 800"/>
                <a:gd name="T35" fmla="*/ 526 h 539"/>
                <a:gd name="T36" fmla="*/ 748 w 800"/>
                <a:gd name="T37" fmla="*/ 487 h 539"/>
                <a:gd name="T38" fmla="*/ 52 w 800"/>
                <a:gd name="T39" fmla="*/ 487 h 539"/>
                <a:gd name="T40" fmla="*/ 52 w 800"/>
                <a:gd name="T41" fmla="*/ 52 h 539"/>
                <a:gd name="T42" fmla="*/ 748 w 800"/>
                <a:gd name="T43" fmla="*/ 52 h 539"/>
                <a:gd name="T44" fmla="*/ 748 w 800"/>
                <a:gd name="T45" fmla="*/ 487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00" h="539">
                  <a:moveTo>
                    <a:pt x="791" y="9"/>
                  </a:moveTo>
                  <a:cubicBezTo>
                    <a:pt x="785" y="3"/>
                    <a:pt x="778" y="0"/>
                    <a:pt x="770" y="0"/>
                  </a:cubicBezTo>
                  <a:cubicBezTo>
                    <a:pt x="30" y="0"/>
                    <a:pt x="30" y="0"/>
                    <a:pt x="30" y="0"/>
                  </a:cubicBezTo>
                  <a:cubicBezTo>
                    <a:pt x="22" y="0"/>
                    <a:pt x="15" y="3"/>
                    <a:pt x="9" y="9"/>
                  </a:cubicBezTo>
                  <a:cubicBezTo>
                    <a:pt x="3" y="15"/>
                    <a:pt x="0" y="23"/>
                    <a:pt x="0" y="30"/>
                  </a:cubicBezTo>
                  <a:cubicBezTo>
                    <a:pt x="0" y="509"/>
                    <a:pt x="0" y="509"/>
                    <a:pt x="0" y="509"/>
                  </a:cubicBezTo>
                  <a:cubicBezTo>
                    <a:pt x="0" y="517"/>
                    <a:pt x="3" y="525"/>
                    <a:pt x="9" y="530"/>
                  </a:cubicBezTo>
                  <a:cubicBezTo>
                    <a:pt x="15" y="536"/>
                    <a:pt x="22" y="539"/>
                    <a:pt x="30" y="539"/>
                  </a:cubicBezTo>
                  <a:cubicBezTo>
                    <a:pt x="770" y="539"/>
                    <a:pt x="770" y="539"/>
                    <a:pt x="770" y="539"/>
                  </a:cubicBezTo>
                  <a:cubicBezTo>
                    <a:pt x="778" y="539"/>
                    <a:pt x="785" y="536"/>
                    <a:pt x="791" y="530"/>
                  </a:cubicBezTo>
                  <a:cubicBezTo>
                    <a:pt x="797" y="525"/>
                    <a:pt x="800" y="517"/>
                    <a:pt x="800" y="509"/>
                  </a:cubicBezTo>
                  <a:cubicBezTo>
                    <a:pt x="800" y="30"/>
                    <a:pt x="800" y="30"/>
                    <a:pt x="800" y="30"/>
                  </a:cubicBezTo>
                  <a:cubicBezTo>
                    <a:pt x="800" y="23"/>
                    <a:pt x="797" y="15"/>
                    <a:pt x="791" y="9"/>
                  </a:cubicBezTo>
                  <a:close/>
                  <a:moveTo>
                    <a:pt x="400" y="526"/>
                  </a:moveTo>
                  <a:cubicBezTo>
                    <a:pt x="393" y="526"/>
                    <a:pt x="387" y="521"/>
                    <a:pt x="387" y="513"/>
                  </a:cubicBezTo>
                  <a:cubicBezTo>
                    <a:pt x="387" y="506"/>
                    <a:pt x="393" y="500"/>
                    <a:pt x="400" y="500"/>
                  </a:cubicBezTo>
                  <a:cubicBezTo>
                    <a:pt x="407" y="500"/>
                    <a:pt x="413" y="506"/>
                    <a:pt x="413" y="513"/>
                  </a:cubicBezTo>
                  <a:cubicBezTo>
                    <a:pt x="413" y="521"/>
                    <a:pt x="407" y="526"/>
                    <a:pt x="400" y="526"/>
                  </a:cubicBezTo>
                  <a:close/>
                  <a:moveTo>
                    <a:pt x="748" y="487"/>
                  </a:moveTo>
                  <a:cubicBezTo>
                    <a:pt x="52" y="487"/>
                    <a:pt x="52" y="487"/>
                    <a:pt x="52" y="487"/>
                  </a:cubicBezTo>
                  <a:cubicBezTo>
                    <a:pt x="52" y="52"/>
                    <a:pt x="52" y="52"/>
                    <a:pt x="52" y="52"/>
                  </a:cubicBezTo>
                  <a:cubicBezTo>
                    <a:pt x="748" y="52"/>
                    <a:pt x="748" y="52"/>
                    <a:pt x="748" y="52"/>
                  </a:cubicBezTo>
                  <a:lnTo>
                    <a:pt x="748" y="487"/>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 name="Freeform 124"/>
            <p:cNvSpPr/>
            <p:nvPr/>
          </p:nvSpPr>
          <p:spPr bwMode="auto">
            <a:xfrm>
              <a:off x="646" y="3459"/>
              <a:ext cx="56" cy="9"/>
            </a:xfrm>
            <a:custGeom>
              <a:avLst/>
              <a:gdLst>
                <a:gd name="T0" fmla="*/ 6 w 67"/>
                <a:gd name="T1" fmla="*/ 0 h 11"/>
                <a:gd name="T2" fmla="*/ 2 w 67"/>
                <a:gd name="T3" fmla="*/ 2 h 11"/>
                <a:gd name="T4" fmla="*/ 0 w 67"/>
                <a:gd name="T5" fmla="*/ 6 h 11"/>
                <a:gd name="T6" fmla="*/ 0 w 67"/>
                <a:gd name="T7" fmla="*/ 11 h 11"/>
                <a:gd name="T8" fmla="*/ 67 w 67"/>
                <a:gd name="T9" fmla="*/ 11 h 11"/>
                <a:gd name="T10" fmla="*/ 67 w 67"/>
                <a:gd name="T11" fmla="*/ 6 h 11"/>
                <a:gd name="T12" fmla="*/ 65 w 67"/>
                <a:gd name="T13" fmla="*/ 2 h 11"/>
                <a:gd name="T14" fmla="*/ 61 w 67"/>
                <a:gd name="T15" fmla="*/ 0 h 11"/>
                <a:gd name="T16" fmla="*/ 6 w 67"/>
                <a:gd name="T1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1">
                  <a:moveTo>
                    <a:pt x="6" y="0"/>
                  </a:moveTo>
                  <a:cubicBezTo>
                    <a:pt x="4" y="0"/>
                    <a:pt x="3" y="1"/>
                    <a:pt x="2" y="2"/>
                  </a:cubicBezTo>
                  <a:cubicBezTo>
                    <a:pt x="0" y="3"/>
                    <a:pt x="0" y="5"/>
                    <a:pt x="0" y="6"/>
                  </a:cubicBezTo>
                  <a:cubicBezTo>
                    <a:pt x="0" y="11"/>
                    <a:pt x="0" y="11"/>
                    <a:pt x="0" y="11"/>
                  </a:cubicBezTo>
                  <a:cubicBezTo>
                    <a:pt x="67" y="11"/>
                    <a:pt x="67" y="11"/>
                    <a:pt x="67" y="11"/>
                  </a:cubicBezTo>
                  <a:cubicBezTo>
                    <a:pt x="67" y="6"/>
                    <a:pt x="67" y="6"/>
                    <a:pt x="67" y="6"/>
                  </a:cubicBezTo>
                  <a:cubicBezTo>
                    <a:pt x="67" y="5"/>
                    <a:pt x="66" y="3"/>
                    <a:pt x="65" y="2"/>
                  </a:cubicBezTo>
                  <a:cubicBezTo>
                    <a:pt x="64" y="1"/>
                    <a:pt x="62" y="0"/>
                    <a:pt x="61" y="0"/>
                  </a:cubicBezTo>
                  <a:lnTo>
                    <a:pt x="6"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 name="Freeform 125"/>
            <p:cNvSpPr/>
            <p:nvPr/>
          </p:nvSpPr>
          <p:spPr bwMode="auto">
            <a:xfrm>
              <a:off x="715" y="3395"/>
              <a:ext cx="55" cy="73"/>
            </a:xfrm>
            <a:custGeom>
              <a:avLst/>
              <a:gdLst>
                <a:gd name="T0" fmla="*/ 6 w 67"/>
                <a:gd name="T1" fmla="*/ 0 h 88"/>
                <a:gd name="T2" fmla="*/ 2 w 67"/>
                <a:gd name="T3" fmla="*/ 1 h 88"/>
                <a:gd name="T4" fmla="*/ 0 w 67"/>
                <a:gd name="T5" fmla="*/ 6 h 88"/>
                <a:gd name="T6" fmla="*/ 0 w 67"/>
                <a:gd name="T7" fmla="*/ 88 h 88"/>
                <a:gd name="T8" fmla="*/ 67 w 67"/>
                <a:gd name="T9" fmla="*/ 88 h 88"/>
                <a:gd name="T10" fmla="*/ 67 w 67"/>
                <a:gd name="T11" fmla="*/ 6 h 88"/>
                <a:gd name="T12" fmla="*/ 65 w 67"/>
                <a:gd name="T13" fmla="*/ 1 h 88"/>
                <a:gd name="T14" fmla="*/ 61 w 67"/>
                <a:gd name="T15" fmla="*/ 0 h 88"/>
                <a:gd name="T16" fmla="*/ 6 w 67"/>
                <a:gd name="T17"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8">
                  <a:moveTo>
                    <a:pt x="6" y="0"/>
                  </a:moveTo>
                  <a:cubicBezTo>
                    <a:pt x="4" y="0"/>
                    <a:pt x="3" y="0"/>
                    <a:pt x="2" y="1"/>
                  </a:cubicBezTo>
                  <a:cubicBezTo>
                    <a:pt x="0" y="3"/>
                    <a:pt x="0" y="4"/>
                    <a:pt x="0" y="6"/>
                  </a:cubicBezTo>
                  <a:cubicBezTo>
                    <a:pt x="0" y="88"/>
                    <a:pt x="0" y="88"/>
                    <a:pt x="0" y="88"/>
                  </a:cubicBezTo>
                  <a:cubicBezTo>
                    <a:pt x="67" y="88"/>
                    <a:pt x="67" y="88"/>
                    <a:pt x="67" y="88"/>
                  </a:cubicBezTo>
                  <a:cubicBezTo>
                    <a:pt x="67" y="6"/>
                    <a:pt x="67" y="6"/>
                    <a:pt x="67" y="6"/>
                  </a:cubicBezTo>
                  <a:cubicBezTo>
                    <a:pt x="67" y="4"/>
                    <a:pt x="66" y="3"/>
                    <a:pt x="65" y="1"/>
                  </a:cubicBezTo>
                  <a:cubicBezTo>
                    <a:pt x="64" y="0"/>
                    <a:pt x="62" y="0"/>
                    <a:pt x="61" y="0"/>
                  </a:cubicBezTo>
                  <a:lnTo>
                    <a:pt x="6"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 name="Freeform 126"/>
            <p:cNvSpPr/>
            <p:nvPr/>
          </p:nvSpPr>
          <p:spPr bwMode="auto">
            <a:xfrm>
              <a:off x="783" y="3368"/>
              <a:ext cx="55" cy="100"/>
            </a:xfrm>
            <a:custGeom>
              <a:avLst/>
              <a:gdLst>
                <a:gd name="T0" fmla="*/ 6 w 67"/>
                <a:gd name="T1" fmla="*/ 0 h 120"/>
                <a:gd name="T2" fmla="*/ 2 w 67"/>
                <a:gd name="T3" fmla="*/ 2 h 120"/>
                <a:gd name="T4" fmla="*/ 0 w 67"/>
                <a:gd name="T5" fmla="*/ 6 h 120"/>
                <a:gd name="T6" fmla="*/ 0 w 67"/>
                <a:gd name="T7" fmla="*/ 120 h 120"/>
                <a:gd name="T8" fmla="*/ 67 w 67"/>
                <a:gd name="T9" fmla="*/ 120 h 120"/>
                <a:gd name="T10" fmla="*/ 67 w 67"/>
                <a:gd name="T11" fmla="*/ 6 h 120"/>
                <a:gd name="T12" fmla="*/ 65 w 67"/>
                <a:gd name="T13" fmla="*/ 2 h 120"/>
                <a:gd name="T14" fmla="*/ 61 w 67"/>
                <a:gd name="T15" fmla="*/ 0 h 120"/>
                <a:gd name="T16" fmla="*/ 6 w 67"/>
                <a:gd name="T17"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20">
                  <a:moveTo>
                    <a:pt x="6" y="0"/>
                  </a:moveTo>
                  <a:cubicBezTo>
                    <a:pt x="4" y="0"/>
                    <a:pt x="3" y="0"/>
                    <a:pt x="2" y="2"/>
                  </a:cubicBezTo>
                  <a:cubicBezTo>
                    <a:pt x="0" y="3"/>
                    <a:pt x="0" y="4"/>
                    <a:pt x="0" y="6"/>
                  </a:cubicBezTo>
                  <a:cubicBezTo>
                    <a:pt x="0" y="120"/>
                    <a:pt x="0" y="120"/>
                    <a:pt x="0" y="120"/>
                  </a:cubicBezTo>
                  <a:cubicBezTo>
                    <a:pt x="67" y="120"/>
                    <a:pt x="67" y="120"/>
                    <a:pt x="67" y="120"/>
                  </a:cubicBezTo>
                  <a:cubicBezTo>
                    <a:pt x="67" y="6"/>
                    <a:pt x="67" y="6"/>
                    <a:pt x="67" y="6"/>
                  </a:cubicBezTo>
                  <a:cubicBezTo>
                    <a:pt x="67" y="4"/>
                    <a:pt x="66" y="3"/>
                    <a:pt x="65" y="2"/>
                  </a:cubicBezTo>
                  <a:cubicBezTo>
                    <a:pt x="64" y="0"/>
                    <a:pt x="62" y="0"/>
                    <a:pt x="61" y="0"/>
                  </a:cubicBezTo>
                  <a:lnTo>
                    <a:pt x="6"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 name="Freeform 127"/>
            <p:cNvSpPr/>
            <p:nvPr/>
          </p:nvSpPr>
          <p:spPr bwMode="auto">
            <a:xfrm>
              <a:off x="851" y="3379"/>
              <a:ext cx="56" cy="89"/>
            </a:xfrm>
            <a:custGeom>
              <a:avLst/>
              <a:gdLst>
                <a:gd name="T0" fmla="*/ 6 w 67"/>
                <a:gd name="T1" fmla="*/ 0 h 107"/>
                <a:gd name="T2" fmla="*/ 2 w 67"/>
                <a:gd name="T3" fmla="*/ 2 h 107"/>
                <a:gd name="T4" fmla="*/ 0 w 67"/>
                <a:gd name="T5" fmla="*/ 6 h 107"/>
                <a:gd name="T6" fmla="*/ 0 w 67"/>
                <a:gd name="T7" fmla="*/ 107 h 107"/>
                <a:gd name="T8" fmla="*/ 67 w 67"/>
                <a:gd name="T9" fmla="*/ 107 h 107"/>
                <a:gd name="T10" fmla="*/ 67 w 67"/>
                <a:gd name="T11" fmla="*/ 6 h 107"/>
                <a:gd name="T12" fmla="*/ 65 w 67"/>
                <a:gd name="T13" fmla="*/ 2 h 107"/>
                <a:gd name="T14" fmla="*/ 61 w 67"/>
                <a:gd name="T15" fmla="*/ 0 h 107"/>
                <a:gd name="T16" fmla="*/ 6 w 67"/>
                <a:gd name="T17"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07">
                  <a:moveTo>
                    <a:pt x="6" y="0"/>
                  </a:moveTo>
                  <a:cubicBezTo>
                    <a:pt x="5" y="0"/>
                    <a:pt x="3" y="0"/>
                    <a:pt x="2" y="2"/>
                  </a:cubicBezTo>
                  <a:cubicBezTo>
                    <a:pt x="0" y="3"/>
                    <a:pt x="0" y="5"/>
                    <a:pt x="0" y="6"/>
                  </a:cubicBezTo>
                  <a:cubicBezTo>
                    <a:pt x="0" y="107"/>
                    <a:pt x="0" y="107"/>
                    <a:pt x="0" y="107"/>
                  </a:cubicBezTo>
                  <a:cubicBezTo>
                    <a:pt x="67" y="107"/>
                    <a:pt x="67" y="107"/>
                    <a:pt x="67" y="107"/>
                  </a:cubicBezTo>
                  <a:cubicBezTo>
                    <a:pt x="67" y="6"/>
                    <a:pt x="67" y="6"/>
                    <a:pt x="67" y="6"/>
                  </a:cubicBezTo>
                  <a:cubicBezTo>
                    <a:pt x="67" y="5"/>
                    <a:pt x="66" y="3"/>
                    <a:pt x="65" y="2"/>
                  </a:cubicBezTo>
                  <a:cubicBezTo>
                    <a:pt x="64" y="0"/>
                    <a:pt x="62" y="0"/>
                    <a:pt x="61" y="0"/>
                  </a:cubicBezTo>
                  <a:lnTo>
                    <a:pt x="6"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 name="Freeform 128"/>
            <p:cNvSpPr/>
            <p:nvPr/>
          </p:nvSpPr>
          <p:spPr bwMode="auto">
            <a:xfrm>
              <a:off x="919" y="3337"/>
              <a:ext cx="56" cy="131"/>
            </a:xfrm>
            <a:custGeom>
              <a:avLst/>
              <a:gdLst>
                <a:gd name="T0" fmla="*/ 6 w 67"/>
                <a:gd name="T1" fmla="*/ 0 h 158"/>
                <a:gd name="T2" fmla="*/ 2 w 67"/>
                <a:gd name="T3" fmla="*/ 1 h 158"/>
                <a:gd name="T4" fmla="*/ 0 w 67"/>
                <a:gd name="T5" fmla="*/ 6 h 158"/>
                <a:gd name="T6" fmla="*/ 0 w 67"/>
                <a:gd name="T7" fmla="*/ 158 h 158"/>
                <a:gd name="T8" fmla="*/ 67 w 67"/>
                <a:gd name="T9" fmla="*/ 158 h 158"/>
                <a:gd name="T10" fmla="*/ 67 w 67"/>
                <a:gd name="T11" fmla="*/ 6 h 158"/>
                <a:gd name="T12" fmla="*/ 65 w 67"/>
                <a:gd name="T13" fmla="*/ 1 h 158"/>
                <a:gd name="T14" fmla="*/ 61 w 67"/>
                <a:gd name="T15" fmla="*/ 0 h 158"/>
                <a:gd name="T16" fmla="*/ 6 w 67"/>
                <a:gd name="T17"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58">
                  <a:moveTo>
                    <a:pt x="6" y="0"/>
                  </a:moveTo>
                  <a:cubicBezTo>
                    <a:pt x="5" y="0"/>
                    <a:pt x="3" y="0"/>
                    <a:pt x="2" y="1"/>
                  </a:cubicBezTo>
                  <a:cubicBezTo>
                    <a:pt x="0" y="3"/>
                    <a:pt x="0" y="4"/>
                    <a:pt x="0" y="6"/>
                  </a:cubicBezTo>
                  <a:cubicBezTo>
                    <a:pt x="0" y="158"/>
                    <a:pt x="0" y="158"/>
                    <a:pt x="0" y="158"/>
                  </a:cubicBezTo>
                  <a:cubicBezTo>
                    <a:pt x="67" y="158"/>
                    <a:pt x="67" y="158"/>
                    <a:pt x="67" y="158"/>
                  </a:cubicBezTo>
                  <a:cubicBezTo>
                    <a:pt x="67" y="6"/>
                    <a:pt x="67" y="6"/>
                    <a:pt x="67" y="6"/>
                  </a:cubicBezTo>
                  <a:cubicBezTo>
                    <a:pt x="67" y="4"/>
                    <a:pt x="66" y="3"/>
                    <a:pt x="65" y="1"/>
                  </a:cubicBezTo>
                  <a:cubicBezTo>
                    <a:pt x="64" y="0"/>
                    <a:pt x="62" y="0"/>
                    <a:pt x="61" y="0"/>
                  </a:cubicBezTo>
                  <a:cubicBezTo>
                    <a:pt x="6" y="0"/>
                    <a:pt x="6" y="0"/>
                    <a:pt x="6" y="0"/>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 name="Freeform 129"/>
            <p:cNvSpPr/>
            <p:nvPr/>
          </p:nvSpPr>
          <p:spPr bwMode="auto">
            <a:xfrm>
              <a:off x="987" y="3284"/>
              <a:ext cx="56" cy="184"/>
            </a:xfrm>
            <a:custGeom>
              <a:avLst/>
              <a:gdLst>
                <a:gd name="T0" fmla="*/ 6 w 67"/>
                <a:gd name="T1" fmla="*/ 0 h 222"/>
                <a:gd name="T2" fmla="*/ 2 w 67"/>
                <a:gd name="T3" fmla="*/ 1 h 222"/>
                <a:gd name="T4" fmla="*/ 0 w 67"/>
                <a:gd name="T5" fmla="*/ 6 h 222"/>
                <a:gd name="T6" fmla="*/ 0 w 67"/>
                <a:gd name="T7" fmla="*/ 222 h 222"/>
                <a:gd name="T8" fmla="*/ 67 w 67"/>
                <a:gd name="T9" fmla="*/ 222 h 222"/>
                <a:gd name="T10" fmla="*/ 67 w 67"/>
                <a:gd name="T11" fmla="*/ 6 h 222"/>
                <a:gd name="T12" fmla="*/ 65 w 67"/>
                <a:gd name="T13" fmla="*/ 1 h 222"/>
                <a:gd name="T14" fmla="*/ 61 w 67"/>
                <a:gd name="T15" fmla="*/ 0 h 222"/>
                <a:gd name="T16" fmla="*/ 6 w 67"/>
                <a:gd name="T17"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222">
                  <a:moveTo>
                    <a:pt x="6" y="0"/>
                  </a:moveTo>
                  <a:cubicBezTo>
                    <a:pt x="5" y="0"/>
                    <a:pt x="3" y="0"/>
                    <a:pt x="2" y="1"/>
                  </a:cubicBezTo>
                  <a:cubicBezTo>
                    <a:pt x="1" y="3"/>
                    <a:pt x="0" y="4"/>
                    <a:pt x="0" y="6"/>
                  </a:cubicBezTo>
                  <a:cubicBezTo>
                    <a:pt x="0" y="222"/>
                    <a:pt x="0" y="222"/>
                    <a:pt x="0" y="222"/>
                  </a:cubicBezTo>
                  <a:cubicBezTo>
                    <a:pt x="67" y="222"/>
                    <a:pt x="67" y="222"/>
                    <a:pt x="67" y="222"/>
                  </a:cubicBezTo>
                  <a:cubicBezTo>
                    <a:pt x="67" y="6"/>
                    <a:pt x="67" y="6"/>
                    <a:pt x="67" y="6"/>
                  </a:cubicBezTo>
                  <a:cubicBezTo>
                    <a:pt x="67" y="4"/>
                    <a:pt x="66" y="3"/>
                    <a:pt x="65" y="1"/>
                  </a:cubicBezTo>
                  <a:cubicBezTo>
                    <a:pt x="64" y="0"/>
                    <a:pt x="62" y="0"/>
                    <a:pt x="61" y="0"/>
                  </a:cubicBezTo>
                  <a:cubicBezTo>
                    <a:pt x="6" y="0"/>
                    <a:pt x="6" y="0"/>
                    <a:pt x="6" y="0"/>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 name="Freeform 130"/>
            <p:cNvSpPr/>
            <p:nvPr/>
          </p:nvSpPr>
          <p:spPr bwMode="auto">
            <a:xfrm>
              <a:off x="610" y="3178"/>
              <a:ext cx="475" cy="289"/>
            </a:xfrm>
            <a:custGeom>
              <a:avLst/>
              <a:gdLst>
                <a:gd name="T0" fmla="*/ 572 w 572"/>
                <a:gd name="T1" fmla="*/ 7 h 347"/>
                <a:gd name="T2" fmla="*/ 571 w 572"/>
                <a:gd name="T3" fmla="*/ 2 h 347"/>
                <a:gd name="T4" fmla="*/ 567 w 572"/>
                <a:gd name="T5" fmla="*/ 1 h 347"/>
                <a:gd name="T6" fmla="*/ 500 w 572"/>
                <a:gd name="T7" fmla="*/ 20 h 347"/>
                <a:gd name="T8" fmla="*/ 497 w 572"/>
                <a:gd name="T9" fmla="*/ 23 h 347"/>
                <a:gd name="T10" fmla="*/ 498 w 572"/>
                <a:gd name="T11" fmla="*/ 27 h 347"/>
                <a:gd name="T12" fmla="*/ 506 w 572"/>
                <a:gd name="T13" fmla="*/ 37 h 347"/>
                <a:gd name="T14" fmla="*/ 302 w 572"/>
                <a:gd name="T15" fmla="*/ 196 h 347"/>
                <a:gd name="T16" fmla="*/ 190 w 572"/>
                <a:gd name="T17" fmla="*/ 148 h 347"/>
                <a:gd name="T18" fmla="*/ 2 w 572"/>
                <a:gd name="T19" fmla="*/ 327 h 347"/>
                <a:gd name="T20" fmla="*/ 0 w 572"/>
                <a:gd name="T21" fmla="*/ 331 h 347"/>
                <a:gd name="T22" fmla="*/ 2 w 572"/>
                <a:gd name="T23" fmla="*/ 336 h 347"/>
                <a:gd name="T24" fmla="*/ 10 w 572"/>
                <a:gd name="T25" fmla="*/ 345 h 347"/>
                <a:gd name="T26" fmla="*/ 15 w 572"/>
                <a:gd name="T27" fmla="*/ 347 h 347"/>
                <a:gd name="T28" fmla="*/ 19 w 572"/>
                <a:gd name="T29" fmla="*/ 345 h 347"/>
                <a:gd name="T30" fmla="*/ 195 w 572"/>
                <a:gd name="T31" fmla="*/ 178 h 347"/>
                <a:gd name="T32" fmla="*/ 306 w 572"/>
                <a:gd name="T33" fmla="*/ 225 h 347"/>
                <a:gd name="T34" fmla="*/ 521 w 572"/>
                <a:gd name="T35" fmla="*/ 57 h 347"/>
                <a:gd name="T36" fmla="*/ 529 w 572"/>
                <a:gd name="T37" fmla="*/ 68 h 347"/>
                <a:gd name="T38" fmla="*/ 533 w 572"/>
                <a:gd name="T39" fmla="*/ 69 h 347"/>
                <a:gd name="T40" fmla="*/ 536 w 572"/>
                <a:gd name="T41" fmla="*/ 67 h 347"/>
                <a:gd name="T42" fmla="*/ 572 w 572"/>
                <a:gd name="T43" fmla="*/ 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72" h="347">
                  <a:moveTo>
                    <a:pt x="572" y="7"/>
                  </a:moveTo>
                  <a:cubicBezTo>
                    <a:pt x="572" y="5"/>
                    <a:pt x="572" y="4"/>
                    <a:pt x="571" y="2"/>
                  </a:cubicBezTo>
                  <a:cubicBezTo>
                    <a:pt x="570" y="1"/>
                    <a:pt x="568" y="0"/>
                    <a:pt x="567" y="1"/>
                  </a:cubicBezTo>
                  <a:cubicBezTo>
                    <a:pt x="500" y="20"/>
                    <a:pt x="500" y="20"/>
                    <a:pt x="500" y="20"/>
                  </a:cubicBezTo>
                  <a:cubicBezTo>
                    <a:pt x="498" y="21"/>
                    <a:pt x="497" y="22"/>
                    <a:pt x="497" y="23"/>
                  </a:cubicBezTo>
                  <a:cubicBezTo>
                    <a:pt x="496" y="25"/>
                    <a:pt x="497" y="26"/>
                    <a:pt x="498" y="27"/>
                  </a:cubicBezTo>
                  <a:cubicBezTo>
                    <a:pt x="506" y="37"/>
                    <a:pt x="506" y="37"/>
                    <a:pt x="506" y="37"/>
                  </a:cubicBezTo>
                  <a:cubicBezTo>
                    <a:pt x="302" y="196"/>
                    <a:pt x="302" y="196"/>
                    <a:pt x="302" y="196"/>
                  </a:cubicBezTo>
                  <a:cubicBezTo>
                    <a:pt x="190" y="148"/>
                    <a:pt x="190" y="148"/>
                    <a:pt x="190" y="148"/>
                  </a:cubicBezTo>
                  <a:cubicBezTo>
                    <a:pt x="2" y="327"/>
                    <a:pt x="2" y="327"/>
                    <a:pt x="2" y="327"/>
                  </a:cubicBezTo>
                  <a:cubicBezTo>
                    <a:pt x="1" y="328"/>
                    <a:pt x="0" y="329"/>
                    <a:pt x="0" y="331"/>
                  </a:cubicBezTo>
                  <a:cubicBezTo>
                    <a:pt x="0" y="333"/>
                    <a:pt x="0" y="334"/>
                    <a:pt x="2" y="336"/>
                  </a:cubicBezTo>
                  <a:cubicBezTo>
                    <a:pt x="10" y="345"/>
                    <a:pt x="10" y="345"/>
                    <a:pt x="10" y="345"/>
                  </a:cubicBezTo>
                  <a:cubicBezTo>
                    <a:pt x="11" y="346"/>
                    <a:pt x="13" y="347"/>
                    <a:pt x="15" y="347"/>
                  </a:cubicBezTo>
                  <a:cubicBezTo>
                    <a:pt x="16" y="347"/>
                    <a:pt x="18" y="346"/>
                    <a:pt x="19" y="345"/>
                  </a:cubicBezTo>
                  <a:cubicBezTo>
                    <a:pt x="195" y="178"/>
                    <a:pt x="195" y="178"/>
                    <a:pt x="195" y="178"/>
                  </a:cubicBezTo>
                  <a:cubicBezTo>
                    <a:pt x="306" y="225"/>
                    <a:pt x="306" y="225"/>
                    <a:pt x="306" y="225"/>
                  </a:cubicBezTo>
                  <a:cubicBezTo>
                    <a:pt x="521" y="57"/>
                    <a:pt x="521" y="57"/>
                    <a:pt x="521" y="57"/>
                  </a:cubicBezTo>
                  <a:cubicBezTo>
                    <a:pt x="529" y="68"/>
                    <a:pt x="529" y="68"/>
                    <a:pt x="529" y="68"/>
                  </a:cubicBezTo>
                  <a:cubicBezTo>
                    <a:pt x="530" y="69"/>
                    <a:pt x="531" y="69"/>
                    <a:pt x="533" y="69"/>
                  </a:cubicBezTo>
                  <a:cubicBezTo>
                    <a:pt x="534" y="69"/>
                    <a:pt x="535" y="68"/>
                    <a:pt x="536" y="67"/>
                  </a:cubicBezTo>
                  <a:lnTo>
                    <a:pt x="572" y="7"/>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sp>
        <p:nvSpPr>
          <p:cNvPr id="50" name="矩形 49"/>
          <p:cNvSpPr/>
          <p:nvPr/>
        </p:nvSpPr>
        <p:spPr>
          <a:xfrm>
            <a:off x="4916806" y="3652113"/>
            <a:ext cx="2339103" cy="461665"/>
          </a:xfrm>
          <a:prstGeom prst="rect">
            <a:avLst/>
          </a:prstGeom>
        </p:spPr>
        <p:txBody>
          <a:bodyPr wrap="none">
            <a:spAutoFit/>
          </a:bodyPr>
          <a:lstStyle/>
          <a:p>
            <a:pPr algn="ctr"/>
            <a:r>
              <a:rPr lang="zh-CN" altLang="en-US" sz="2400" b="1" dirty="0" smtClean="0">
                <a:solidFill>
                  <a:schemeClr val="bg1"/>
                </a:solidFill>
              </a:rPr>
              <a:t>系统可行性分析</a:t>
            </a:r>
            <a:endParaRPr lang="zh-CN" altLang="en-US" sz="2400" b="1" dirty="0">
              <a:solidFill>
                <a:schemeClr val="bg1"/>
              </a:solidFill>
            </a:endParaRPr>
          </a:p>
        </p:txBody>
      </p:sp>
      <p:sp>
        <p:nvSpPr>
          <p:cNvPr id="52" name="矩形 51"/>
          <p:cNvSpPr/>
          <p:nvPr/>
        </p:nvSpPr>
        <p:spPr>
          <a:xfrm>
            <a:off x="8499018" y="3652113"/>
            <a:ext cx="2011680" cy="460375"/>
          </a:xfrm>
          <a:prstGeom prst="rect">
            <a:avLst/>
          </a:prstGeom>
        </p:spPr>
        <p:txBody>
          <a:bodyPr wrap="none">
            <a:spAutoFit/>
          </a:bodyPr>
          <a:lstStyle/>
          <a:p>
            <a:pPr algn="ctr"/>
            <a:r>
              <a:rPr lang="zh-CN" altLang="en-US" sz="2400" b="1" dirty="0">
                <a:solidFill>
                  <a:schemeClr val="bg1"/>
                </a:solidFill>
              </a:rPr>
              <a:t>系统流程分析</a:t>
            </a:r>
          </a:p>
        </p:txBody>
      </p:sp>
      <p:sp>
        <p:nvSpPr>
          <p:cNvPr id="54" name="矩形 53"/>
          <p:cNvSpPr/>
          <p:nvPr/>
        </p:nvSpPr>
        <p:spPr>
          <a:xfrm>
            <a:off x="1729457" y="3652113"/>
            <a:ext cx="2031325" cy="461665"/>
          </a:xfrm>
          <a:prstGeom prst="rect">
            <a:avLst/>
          </a:prstGeom>
        </p:spPr>
        <p:txBody>
          <a:bodyPr wrap="none">
            <a:spAutoFit/>
          </a:bodyPr>
          <a:lstStyle/>
          <a:p>
            <a:pPr algn="ctr"/>
            <a:r>
              <a:rPr lang="zh-CN" altLang="en-US" sz="2400" b="1" dirty="0" smtClean="0">
                <a:solidFill>
                  <a:schemeClr val="bg1"/>
                </a:solidFill>
              </a:rPr>
              <a:t>功能需求分析</a:t>
            </a:r>
            <a:endParaRPr lang="zh-CN" altLang="en-US" sz="2400" b="1" dirty="0">
              <a:solidFill>
                <a:schemeClr val="bg1"/>
              </a:solidFill>
            </a:endParaRPr>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546F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814704" y="17780"/>
            <a:ext cx="4107815"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lang="zh-CN" altLang="en-US" sz="4000" kern="0" dirty="0" smtClean="0">
                <a:solidFill>
                  <a:schemeClr val="bg1"/>
                </a:solidFill>
                <a:latin typeface="+mj-ea"/>
                <a:ea typeface="+mj-ea"/>
              </a:rPr>
              <a:t>系统总体结构</a:t>
            </a:r>
            <a:r>
              <a:rPr kumimoji="0" lang="zh-CN" altLang="en-US" sz="4000" b="0" i="0" u="none" strike="noStrike" kern="0" cap="none" spc="0" normalizeH="0" baseline="0" noProof="0" dirty="0" smtClean="0">
                <a:ln>
                  <a:noFill/>
                </a:ln>
                <a:solidFill>
                  <a:schemeClr val="bg1"/>
                </a:solidFill>
                <a:effectLst/>
                <a:uLnTx/>
                <a:uFillTx/>
                <a:latin typeface="+mj-ea"/>
                <a:ea typeface="+mj-ea"/>
              </a:rPr>
              <a:t>图</a:t>
            </a:r>
            <a:endParaRPr kumimoji="0" sz="40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2097927" y="1234873"/>
            <a:ext cx="7707219" cy="4870382"/>
            <a:chOff x="2097927" y="1087654"/>
            <a:chExt cx="7707219" cy="4870382"/>
          </a:xfrm>
        </p:grpSpPr>
        <p:sp>
          <p:nvSpPr>
            <p:cNvPr id="13" name="任意多边形 12"/>
            <p:cNvSpPr/>
            <p:nvPr/>
          </p:nvSpPr>
          <p:spPr>
            <a:xfrm>
              <a:off x="6281846" y="1087654"/>
              <a:ext cx="3523300" cy="2045560"/>
            </a:xfrm>
            <a:custGeom>
              <a:avLst/>
              <a:gdLst>
                <a:gd name="connsiteX0" fmla="*/ 0 w 3523300"/>
                <a:gd name="connsiteY0" fmla="*/ 0 h 2045560"/>
                <a:gd name="connsiteX1" fmla="*/ 3523300 w 3523300"/>
                <a:gd name="connsiteY1" fmla="*/ 0 h 2045560"/>
                <a:gd name="connsiteX2" fmla="*/ 3523300 w 3523300"/>
                <a:gd name="connsiteY2" fmla="*/ 2045560 h 2045560"/>
                <a:gd name="connsiteX3" fmla="*/ 0 w 3523300"/>
                <a:gd name="connsiteY3" fmla="*/ 2045560 h 2045560"/>
                <a:gd name="connsiteX4" fmla="*/ 0 w 3523300"/>
                <a:gd name="connsiteY4" fmla="*/ 0 h 204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3300" h="2045560">
                  <a:moveTo>
                    <a:pt x="0" y="0"/>
                  </a:moveTo>
                  <a:lnTo>
                    <a:pt x="3523300" y="0"/>
                  </a:lnTo>
                  <a:lnTo>
                    <a:pt x="3523300" y="2045560"/>
                  </a:lnTo>
                  <a:lnTo>
                    <a:pt x="0" y="204556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19608" tIns="419608" rIns="419608" bIns="419608" numCol="1" spcCol="1270" anchor="ctr" anchorCtr="0">
              <a:noAutofit/>
            </a:bodyPr>
            <a:lstStyle/>
            <a:p>
              <a:pPr lvl="0" algn="ctr" defTabSz="2622550">
                <a:lnSpc>
                  <a:spcPct val="90000"/>
                </a:lnSpc>
                <a:spcBef>
                  <a:spcPct val="0"/>
                </a:spcBef>
                <a:spcAft>
                  <a:spcPct val="35000"/>
                </a:spcAft>
              </a:pPr>
              <a:endParaRPr lang="zh-CN" altLang="en-US" sz="5900" kern="1200"/>
            </a:p>
          </p:txBody>
        </p:sp>
        <p:sp>
          <p:nvSpPr>
            <p:cNvPr id="15" name="任意多边形 14"/>
            <p:cNvSpPr/>
            <p:nvPr/>
          </p:nvSpPr>
          <p:spPr>
            <a:xfrm>
              <a:off x="2097927" y="3912476"/>
              <a:ext cx="3523300" cy="2045560"/>
            </a:xfrm>
            <a:custGeom>
              <a:avLst/>
              <a:gdLst>
                <a:gd name="connsiteX0" fmla="*/ 0 w 3523300"/>
                <a:gd name="connsiteY0" fmla="*/ 0 h 2045560"/>
                <a:gd name="connsiteX1" fmla="*/ 3523300 w 3523300"/>
                <a:gd name="connsiteY1" fmla="*/ 0 h 2045560"/>
                <a:gd name="connsiteX2" fmla="*/ 3523300 w 3523300"/>
                <a:gd name="connsiteY2" fmla="*/ 2045560 h 2045560"/>
                <a:gd name="connsiteX3" fmla="*/ 0 w 3523300"/>
                <a:gd name="connsiteY3" fmla="*/ 2045560 h 2045560"/>
                <a:gd name="connsiteX4" fmla="*/ 0 w 3523300"/>
                <a:gd name="connsiteY4" fmla="*/ 0 h 204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3300" h="2045560">
                  <a:moveTo>
                    <a:pt x="0" y="0"/>
                  </a:moveTo>
                  <a:lnTo>
                    <a:pt x="3523300" y="0"/>
                  </a:lnTo>
                  <a:lnTo>
                    <a:pt x="3523300" y="2045560"/>
                  </a:lnTo>
                  <a:lnTo>
                    <a:pt x="0" y="204556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19608" tIns="419608" rIns="419608" bIns="419608" numCol="1" spcCol="1270" anchor="ctr" anchorCtr="0">
              <a:noAutofit/>
            </a:bodyPr>
            <a:lstStyle/>
            <a:p>
              <a:pPr lvl="0" algn="ctr" defTabSz="2622550">
                <a:lnSpc>
                  <a:spcPct val="90000"/>
                </a:lnSpc>
                <a:spcBef>
                  <a:spcPct val="0"/>
                </a:spcBef>
                <a:spcAft>
                  <a:spcPct val="35000"/>
                </a:spcAft>
              </a:pPr>
              <a:endParaRPr lang="zh-CN" altLang="en-US" sz="5900" kern="1200"/>
            </a:p>
          </p:txBody>
        </p:sp>
      </p:grpSp>
      <p:sp>
        <p:nvSpPr>
          <p:cNvPr id="15362" name="Rectangle 2"/>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397" name="Rectangle 37"/>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44" name="Rectangle 84"/>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57" name="Rectangle 97"/>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58" name="Rectangle 98"/>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59" name="Rectangle 99"/>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0" name="Rectangle 100"/>
          <p:cNvSpPr>
            <a:spLocks noChangeArrowheads="1"/>
          </p:cNvSpPr>
          <p:nvPr/>
        </p:nvSpPr>
        <p:spPr bwMode="auto">
          <a:xfrm>
            <a:off x="0" y="4219575"/>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100"/>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1" name="Rectangle 101"/>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2" name="Rectangle 102"/>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3" name="Rectangle 103"/>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4" name="Rectangle 104"/>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5" name="Rectangle 105"/>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9" name="Object 104"/>
          <p:cNvGraphicFramePr>
            <a:graphicFrameLocks noChangeAspect="1"/>
          </p:cNvGraphicFramePr>
          <p:nvPr/>
        </p:nvGraphicFramePr>
        <p:xfrm>
          <a:off x="901945" y="1427747"/>
          <a:ext cx="9818551" cy="4677507"/>
        </p:xfrm>
        <a:graphic>
          <a:graphicData uri="http://schemas.openxmlformats.org/presentationml/2006/ole">
            <p:oleObj spid="_x0000_s15464" name="Visio" r:id="rId3" imgW="4438578" imgH="2114593" progId="Visio.Drawing.15">
              <p:embed/>
            </p:oleObj>
          </a:graphicData>
        </a:graphic>
      </p:graphicFrame>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系统首页界面</a:t>
            </a:r>
            <a:endParaRPr lang="zh-CN" sz="3200" dirty="0" smtClean="0">
              <a:solidFill>
                <a:schemeClr val="bg1"/>
              </a:solidFill>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0" name="图片 9"/>
          <p:cNvPicPr/>
          <p:nvPr/>
        </p:nvPicPr>
        <p:blipFill>
          <a:blip r:embed="rId3"/>
          <a:srcRect/>
          <a:stretch>
            <a:fillRect/>
          </a:stretch>
        </p:blipFill>
        <p:spPr bwMode="auto">
          <a:xfrm>
            <a:off x="257207" y="901221"/>
            <a:ext cx="11523948" cy="5339157"/>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菜谱信息详细页面</a:t>
            </a:r>
            <a:endParaRPr lang="zh-CN" altLang="zh-CN" sz="3200" dirty="0" smtClean="0">
              <a:solidFill>
                <a:schemeClr val="bg1"/>
              </a:solidFill>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0" name="图片 9"/>
          <p:cNvPicPr/>
          <p:nvPr/>
        </p:nvPicPr>
        <p:blipFill>
          <a:blip r:embed="rId3"/>
          <a:srcRect/>
          <a:stretch>
            <a:fillRect/>
          </a:stretch>
        </p:blipFill>
        <p:spPr bwMode="auto">
          <a:xfrm>
            <a:off x="257207" y="880946"/>
            <a:ext cx="11556033" cy="5551938"/>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留言板详细页面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0" name="图片 9"/>
          <p:cNvPicPr/>
          <p:nvPr/>
        </p:nvPicPr>
        <p:blipFill>
          <a:blip r:embed="rId3"/>
          <a:srcRect/>
          <a:stretch>
            <a:fillRect/>
          </a:stretch>
        </p:blipFill>
        <p:spPr bwMode="auto">
          <a:xfrm>
            <a:off x="257207" y="904656"/>
            <a:ext cx="11588116" cy="5512186"/>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管理员主界面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9" name="图片 8"/>
          <p:cNvPicPr/>
          <p:nvPr/>
        </p:nvPicPr>
        <p:blipFill>
          <a:blip r:embed="rId3"/>
          <a:srcRect/>
          <a:stretch>
            <a:fillRect/>
          </a:stretch>
        </p:blipFill>
        <p:spPr bwMode="auto">
          <a:xfrm>
            <a:off x="257207" y="995916"/>
            <a:ext cx="11556032" cy="5436968"/>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1"/>
            <a:ext cx="12192000" cy="601133"/>
          </a:xfrm>
          <a:prstGeom prst="rect">
            <a:avLst/>
          </a:prstGeom>
          <a:solidFill>
            <a:srgbClr val="398E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64360" y="100511"/>
            <a:ext cx="3418173" cy="584775"/>
          </a:xfrm>
          <a:prstGeom prst="rect">
            <a:avLst/>
          </a:prstGeom>
          <a:noFill/>
        </p:spPr>
        <p:txBody>
          <a:bodyPr wrap="square" rtlCol="0">
            <a:spAutoFit/>
          </a:bodyPr>
          <a:lstStyle/>
          <a:p>
            <a:pPr lvl="0">
              <a:defRPr/>
            </a:pPr>
            <a:r>
              <a:rPr lang="zh-CN" altLang="en-US" sz="3200" kern="0" dirty="0" smtClean="0">
                <a:solidFill>
                  <a:schemeClr val="bg1"/>
                </a:solidFill>
                <a:latin typeface="黑体" panose="02010609060101010101" charset="-122"/>
                <a:ea typeface="黑体" panose="02010609060101010101" charset="-122"/>
              </a:rPr>
              <a:t>系统测试</a:t>
            </a:r>
            <a:endParaRPr kumimoji="0" lang="zh-CN" altLang="en-US"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 name="矩形 9"/>
          <p:cNvSpPr/>
          <p:nvPr/>
        </p:nvSpPr>
        <p:spPr>
          <a:xfrm>
            <a:off x="0" y="684076"/>
            <a:ext cx="11520487" cy="1631216"/>
          </a:xfrm>
          <a:prstGeom prst="rect">
            <a:avLst/>
          </a:prstGeom>
        </p:spPr>
        <p:txBody>
          <a:bodyPr wrap="square">
            <a:spAutoFit/>
          </a:bodyPr>
          <a:lstStyle/>
          <a:p>
            <a:r>
              <a:rPr lang="zh-CN" altLang="zh-CN" sz="2000" dirty="0" smtClean="0">
                <a:latin typeface="宋体" pitchFamily="2" charset="-122"/>
                <a:ea typeface="宋体" pitchFamily="2" charset="-122"/>
              </a:rPr>
              <a:t>系统测试遵循集成测试。系统测试将通过集成测试的部分作为整个系统的一部分。它与电子设备的所有软硬件一起，可以通过实际操作检测模拟的实际环境中是否存在错误。系统测试需要与计划中的理想情况进行比较，以找出与预期的差异。在分析设计器后确定如何修改。在软件的实际操作过程中，会出现许多意外错误，测试人员可能无法在第一时间解决问题。因此，系统测试应尽可能在实际运行情况下进行，以达到更好的测试目的。</a:t>
            </a:r>
            <a:endParaRPr lang="zh-CN" altLang="zh-CN" sz="2000" dirty="0">
              <a:latin typeface="宋体" pitchFamily="2" charset="-122"/>
              <a:ea typeface="宋体" pitchFamily="2" charset="-122"/>
            </a:endParaRPr>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1"/>
            <a:ext cx="12192000" cy="601133"/>
          </a:xfrm>
          <a:prstGeom prst="rect">
            <a:avLst/>
          </a:prstGeom>
          <a:solidFill>
            <a:srgbClr val="398E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64360" y="100511"/>
            <a:ext cx="3418173" cy="584775"/>
          </a:xfrm>
          <a:prstGeom prst="rect">
            <a:avLst/>
          </a:prstGeom>
          <a:noFill/>
        </p:spPr>
        <p:txBody>
          <a:bodyPr wrap="square" rtlCol="0">
            <a:spAutoFit/>
          </a:bodyPr>
          <a:lstStyle/>
          <a:p>
            <a:pPr lvl="0">
              <a:defRPr/>
            </a:pPr>
            <a:r>
              <a:rPr lang="zh-CN" altLang="en-US" sz="3200" kern="0" dirty="0" smtClean="0">
                <a:solidFill>
                  <a:schemeClr val="bg1"/>
                </a:solidFill>
                <a:latin typeface="黑体" panose="02010609060101010101" charset="-122"/>
                <a:ea typeface="黑体" panose="02010609060101010101" charset="-122"/>
              </a:rPr>
              <a:t>结    论</a:t>
            </a:r>
            <a:endParaRPr kumimoji="0" lang="zh-CN" altLang="en-US"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 name="矩形 9"/>
          <p:cNvSpPr/>
          <p:nvPr/>
        </p:nvSpPr>
        <p:spPr>
          <a:xfrm>
            <a:off x="0" y="684076"/>
            <a:ext cx="11520487" cy="2554545"/>
          </a:xfrm>
          <a:prstGeom prst="rect">
            <a:avLst/>
          </a:prstGeom>
        </p:spPr>
        <p:txBody>
          <a:bodyPr wrap="square">
            <a:spAutoFit/>
          </a:bodyPr>
          <a:lstStyle/>
          <a:p>
            <a:r>
              <a:rPr lang="zh-CN" altLang="zh-CN" sz="2000" dirty="0" smtClean="0"/>
              <a:t>本系统将采用</a:t>
            </a:r>
            <a:r>
              <a:rPr lang="en-US" altLang="zh-CN" sz="2000" dirty="0" smtClean="0"/>
              <a:t>java </a:t>
            </a:r>
            <a:r>
              <a:rPr lang="zh-CN" altLang="zh-CN" sz="2000" dirty="0" smtClean="0"/>
              <a:t>技术和</a:t>
            </a:r>
            <a:r>
              <a:rPr lang="en-US" altLang="zh-CN" sz="2000" dirty="0" err="1" smtClean="0"/>
              <a:t>Springboot</a:t>
            </a:r>
            <a:r>
              <a:rPr lang="en-US" altLang="zh-CN" sz="2000" dirty="0" smtClean="0"/>
              <a:t> </a:t>
            </a:r>
            <a:r>
              <a:rPr lang="zh-CN" altLang="zh-CN" sz="2000" dirty="0" smtClean="0"/>
              <a:t>框架来搭建本系统的框架。系统从选题开始，共经历了搜集选题背景信息和选题目的及意义的分析，通过对国内外的研究，需求分析的整理，数据库的模型和表的设计，具体代码的实现。</a:t>
            </a:r>
          </a:p>
          <a:p>
            <a:r>
              <a:rPr lang="zh-CN" altLang="zh-CN" sz="2000" dirty="0" smtClean="0"/>
              <a:t>通过调研和分析，该系统的功能设计为登录注册、个人信息修改、对用户管理、类型管理、菜谱信息管理、评分信息管理、留言信息、系统管理等功能进行管理。</a:t>
            </a:r>
          </a:p>
          <a:p>
            <a:r>
              <a:rPr lang="zh-CN" altLang="zh-CN" sz="2000" dirty="0" smtClean="0"/>
              <a:t>该系统从设计和实现，再到系统的测试，每个环节都一一经历学习，每个环节都顺利完成。其实，在配置系统的开发工具时，就已遇到各种问题，但在导师和同学的帮助下，都已顺利的解决。本系统很多功能都不够完善，希望日后技术和经验都更丰富的情况下，能完善系统的不足之处。</a:t>
            </a:r>
            <a:endParaRPr lang="zh-CN" altLang="zh-CN" sz="2000" dirty="0">
              <a:latin typeface="宋体" pitchFamily="2" charset="-122"/>
              <a:ea typeface="宋体" pitchFamily="2" charset="-122"/>
            </a:endParaRPr>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1"/>
            <a:ext cx="12192000" cy="601133"/>
          </a:xfrm>
          <a:prstGeom prst="rect">
            <a:avLst/>
          </a:prstGeom>
          <a:solidFill>
            <a:srgbClr val="398E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64360" y="100511"/>
            <a:ext cx="3418173"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rPr>
              <a:t>参考文献</a:t>
            </a: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 name="矩形 9"/>
          <p:cNvSpPr/>
          <p:nvPr/>
        </p:nvSpPr>
        <p:spPr>
          <a:xfrm>
            <a:off x="0" y="684076"/>
            <a:ext cx="11520487" cy="5016758"/>
          </a:xfrm>
          <a:prstGeom prst="rect">
            <a:avLst/>
          </a:prstGeom>
        </p:spPr>
        <p:txBody>
          <a:bodyPr wrap="square">
            <a:spAutoFit/>
          </a:bodyPr>
          <a:lstStyle/>
          <a:p>
            <a:r>
              <a:rPr lang="en-US" altLang="zh-CN" sz="1400" dirty="0" smtClean="0"/>
              <a:t>[1]</a:t>
            </a:r>
            <a:r>
              <a:rPr lang="zh-CN" altLang="zh-CN" sz="1400" dirty="0" smtClean="0"/>
              <a:t>陈红梅</a:t>
            </a:r>
            <a:r>
              <a:rPr lang="en-US" altLang="zh-CN" sz="1400" dirty="0" smtClean="0"/>
              <a:t>,</a:t>
            </a:r>
            <a:r>
              <a:rPr lang="zh-CN" altLang="zh-CN" sz="1400" dirty="0" smtClean="0"/>
              <a:t>李柯瑶</a:t>
            </a:r>
            <a:r>
              <a:rPr lang="en-US" altLang="zh-CN" sz="1400" dirty="0" smtClean="0"/>
              <a:t>.</a:t>
            </a:r>
            <a:r>
              <a:rPr lang="zh-CN" altLang="zh-CN" sz="1400" dirty="0" smtClean="0"/>
              <a:t>“考研派”考研综合辅导网站设计与实现</a:t>
            </a:r>
            <a:r>
              <a:rPr lang="en-US" altLang="zh-CN" sz="1400" dirty="0" smtClean="0"/>
              <a:t>[J].</a:t>
            </a:r>
            <a:r>
              <a:rPr lang="zh-CN" altLang="zh-CN" sz="1400" dirty="0" smtClean="0"/>
              <a:t>中外企业家</a:t>
            </a:r>
            <a:r>
              <a:rPr lang="en-US" altLang="zh-CN" sz="1400" dirty="0" smtClean="0"/>
              <a:t>,2020(11):215.</a:t>
            </a:r>
            <a:endParaRPr lang="zh-CN" altLang="zh-CN" sz="1400" dirty="0" smtClean="0"/>
          </a:p>
          <a:p>
            <a:r>
              <a:rPr lang="en-US" altLang="zh-CN" sz="1400" dirty="0" smtClean="0"/>
              <a:t>[2]</a:t>
            </a:r>
            <a:r>
              <a:rPr lang="zh-CN" altLang="zh-CN" sz="1400" dirty="0" smtClean="0"/>
              <a:t>张德宝</a:t>
            </a:r>
            <a:r>
              <a:rPr lang="en-US" altLang="zh-CN" sz="1400" dirty="0" smtClean="0"/>
              <a:t>.</a:t>
            </a:r>
            <a:r>
              <a:rPr lang="zh-CN" altLang="zh-CN" sz="1400" dirty="0" smtClean="0"/>
              <a:t>网页欣赏精品分析教学平台的设计</a:t>
            </a:r>
            <a:r>
              <a:rPr lang="en-US" altLang="zh-CN" sz="1400" dirty="0" smtClean="0"/>
              <a:t>[J].</a:t>
            </a:r>
            <a:r>
              <a:rPr lang="zh-CN" altLang="zh-CN" sz="1400" dirty="0" smtClean="0"/>
              <a:t>黑龙江科学</a:t>
            </a:r>
            <a:r>
              <a:rPr lang="en-US" altLang="zh-CN" sz="1400" dirty="0" smtClean="0"/>
              <a:t>,2020,11(07):98-99.</a:t>
            </a:r>
            <a:endParaRPr lang="zh-CN" altLang="zh-CN" sz="1400" dirty="0" smtClean="0"/>
          </a:p>
          <a:p>
            <a:r>
              <a:rPr lang="en-US" altLang="zh-CN" sz="1400" dirty="0" smtClean="0"/>
              <a:t>[3]</a:t>
            </a:r>
            <a:r>
              <a:rPr lang="zh-CN" altLang="zh-CN" sz="1400" dirty="0" smtClean="0"/>
              <a:t>王建</a:t>
            </a:r>
            <a:r>
              <a:rPr lang="en-US" altLang="zh-CN" sz="1400" dirty="0" smtClean="0"/>
              <a:t>,</a:t>
            </a:r>
            <a:r>
              <a:rPr lang="zh-CN" altLang="zh-CN" sz="1400" dirty="0" smtClean="0"/>
              <a:t>罗政</a:t>
            </a:r>
            <a:r>
              <a:rPr lang="en-US" altLang="zh-CN" sz="1400" dirty="0" smtClean="0"/>
              <a:t>,</a:t>
            </a:r>
            <a:r>
              <a:rPr lang="zh-CN" altLang="zh-CN" sz="1400" dirty="0" smtClean="0"/>
              <a:t>张希</a:t>
            </a:r>
            <a:r>
              <a:rPr lang="en-US" altLang="zh-CN" sz="1400" dirty="0" smtClean="0"/>
              <a:t>,</a:t>
            </a:r>
            <a:r>
              <a:rPr lang="zh-CN" altLang="zh-CN" sz="1400" dirty="0" smtClean="0"/>
              <a:t>张梦琪</a:t>
            </a:r>
            <a:r>
              <a:rPr lang="en-US" altLang="zh-CN" sz="1400" dirty="0" smtClean="0"/>
              <a:t>,</a:t>
            </a:r>
            <a:r>
              <a:rPr lang="zh-CN" altLang="zh-CN" sz="1400" dirty="0" smtClean="0"/>
              <a:t>张科</a:t>
            </a:r>
            <a:r>
              <a:rPr lang="en-US" altLang="zh-CN" sz="1400" dirty="0" smtClean="0"/>
              <a:t>,</a:t>
            </a:r>
            <a:r>
              <a:rPr lang="zh-CN" altLang="zh-CN" sz="1400" dirty="0" smtClean="0"/>
              <a:t>马文成</a:t>
            </a:r>
            <a:r>
              <a:rPr lang="en-US" altLang="zh-CN" sz="1400" dirty="0" smtClean="0"/>
              <a:t>.Web</a:t>
            </a:r>
            <a:r>
              <a:rPr lang="zh-CN" altLang="zh-CN" sz="1400" dirty="0" smtClean="0"/>
              <a:t>项目前后端分离的设计与实现</a:t>
            </a:r>
            <a:r>
              <a:rPr lang="en-US" altLang="zh-CN" sz="1400" dirty="0" smtClean="0"/>
              <a:t>[J].</a:t>
            </a:r>
            <a:r>
              <a:rPr lang="zh-CN" altLang="zh-CN" sz="1400" dirty="0" smtClean="0"/>
              <a:t>软件工程</a:t>
            </a:r>
            <a:r>
              <a:rPr lang="en-US" altLang="zh-CN" sz="1400" dirty="0" smtClean="0"/>
              <a:t>,2020,23(04):22-24.</a:t>
            </a:r>
            <a:endParaRPr lang="zh-CN" altLang="zh-CN" sz="1400" dirty="0" smtClean="0"/>
          </a:p>
          <a:p>
            <a:r>
              <a:rPr lang="en-US" altLang="zh-CN" sz="1400" dirty="0" smtClean="0"/>
              <a:t>[4]</a:t>
            </a:r>
            <a:r>
              <a:rPr lang="zh-CN" altLang="zh-CN" sz="1400" dirty="0" smtClean="0"/>
              <a:t>王小飞</a:t>
            </a:r>
            <a:r>
              <a:rPr lang="en-US" altLang="zh-CN" sz="1400" dirty="0" smtClean="0"/>
              <a:t>,</a:t>
            </a:r>
            <a:r>
              <a:rPr lang="zh-CN" altLang="zh-CN" sz="1400" dirty="0" smtClean="0"/>
              <a:t>韩继凯</a:t>
            </a:r>
            <a:r>
              <a:rPr lang="en-US" altLang="zh-CN" sz="1400" dirty="0" smtClean="0"/>
              <a:t>,</a:t>
            </a:r>
            <a:r>
              <a:rPr lang="zh-CN" altLang="zh-CN" sz="1400" dirty="0" smtClean="0"/>
              <a:t>王元鑫</a:t>
            </a:r>
            <a:r>
              <a:rPr lang="en-US" altLang="zh-CN" sz="1400" dirty="0" smtClean="0"/>
              <a:t>,</a:t>
            </a:r>
            <a:r>
              <a:rPr lang="zh-CN" altLang="zh-CN" sz="1400" dirty="0" smtClean="0"/>
              <a:t>袁涛</a:t>
            </a:r>
            <a:r>
              <a:rPr lang="en-US" altLang="zh-CN" sz="1400" dirty="0" smtClean="0"/>
              <a:t>.</a:t>
            </a:r>
            <a:r>
              <a:rPr lang="zh-CN" altLang="zh-CN" sz="1400" dirty="0" smtClean="0"/>
              <a:t>基于</a:t>
            </a:r>
            <a:r>
              <a:rPr lang="en-US" altLang="zh-CN" sz="1400" dirty="0" smtClean="0"/>
              <a:t>Web</a:t>
            </a:r>
            <a:r>
              <a:rPr lang="zh-CN" altLang="zh-CN" sz="1400" dirty="0" smtClean="0"/>
              <a:t>标准的虚拟实验教学平台的研究与设计</a:t>
            </a:r>
            <a:r>
              <a:rPr lang="en-US" altLang="zh-CN" sz="1400" dirty="0" smtClean="0"/>
              <a:t>[J].</a:t>
            </a:r>
            <a:r>
              <a:rPr lang="zh-CN" altLang="zh-CN" sz="1400" dirty="0" smtClean="0"/>
              <a:t>办公自动化</a:t>
            </a:r>
            <a:r>
              <a:rPr lang="en-US" altLang="zh-CN" sz="1400" dirty="0" smtClean="0"/>
              <a:t>,2020,25(07):49-52.</a:t>
            </a:r>
            <a:endParaRPr lang="zh-CN" altLang="zh-CN" sz="1400" dirty="0" smtClean="0"/>
          </a:p>
          <a:p>
            <a:r>
              <a:rPr lang="en-US" altLang="zh-CN" sz="1400" dirty="0" smtClean="0"/>
              <a:t>[5]</a:t>
            </a:r>
            <a:r>
              <a:rPr lang="zh-CN" altLang="zh-CN" sz="1400" dirty="0" smtClean="0"/>
              <a:t>曹巍</a:t>
            </a:r>
            <a:r>
              <a:rPr lang="en-US" altLang="zh-CN" sz="1400" dirty="0" smtClean="0"/>
              <a:t>,</a:t>
            </a:r>
            <a:r>
              <a:rPr lang="zh-CN" altLang="zh-CN" sz="1400" dirty="0" smtClean="0"/>
              <a:t>尤晓东</a:t>
            </a:r>
            <a:r>
              <a:rPr lang="en-US" altLang="zh-CN" sz="1400" dirty="0" smtClean="0"/>
              <a:t>.</a:t>
            </a:r>
            <a:r>
              <a:rPr lang="zh-CN" altLang="zh-CN" sz="1400" dirty="0" smtClean="0"/>
              <a:t>《网页设计》课程的综合实验设计</a:t>
            </a:r>
            <a:r>
              <a:rPr lang="en-US" altLang="zh-CN" sz="1400" dirty="0" smtClean="0"/>
              <a:t>[J].</a:t>
            </a:r>
            <a:r>
              <a:rPr lang="zh-CN" altLang="zh-CN" sz="1400" dirty="0" smtClean="0"/>
              <a:t>教育教学论坛</a:t>
            </a:r>
            <a:r>
              <a:rPr lang="en-US" altLang="zh-CN" sz="1400" dirty="0" smtClean="0"/>
              <a:t>,2020(14):114-116.</a:t>
            </a:r>
            <a:endParaRPr lang="zh-CN" altLang="zh-CN" sz="1400" dirty="0" smtClean="0"/>
          </a:p>
          <a:p>
            <a:r>
              <a:rPr lang="en-US" altLang="zh-CN" sz="1400" dirty="0" smtClean="0"/>
              <a:t>[6]</a:t>
            </a:r>
            <a:r>
              <a:rPr lang="zh-CN" altLang="zh-CN" sz="1400" dirty="0" smtClean="0"/>
              <a:t>沈旭</a:t>
            </a:r>
            <a:r>
              <a:rPr lang="en-US" altLang="zh-CN" sz="1400" dirty="0" smtClean="0"/>
              <a:t>,</a:t>
            </a:r>
            <a:r>
              <a:rPr lang="zh-CN" altLang="zh-CN" sz="1400" dirty="0" smtClean="0"/>
              <a:t>柯晴</a:t>
            </a:r>
            <a:r>
              <a:rPr lang="en-US" altLang="zh-CN" sz="1400" dirty="0" smtClean="0"/>
              <a:t>,</a:t>
            </a:r>
            <a:r>
              <a:rPr lang="zh-CN" altLang="zh-CN" sz="1400" dirty="0" smtClean="0"/>
              <a:t>王新政</a:t>
            </a:r>
            <a:r>
              <a:rPr lang="en-US" altLang="zh-CN" sz="1400" dirty="0" smtClean="0"/>
              <a:t>.</a:t>
            </a:r>
            <a:r>
              <a:rPr lang="zh-CN" altLang="zh-CN" sz="1400" dirty="0" smtClean="0"/>
              <a:t>移动应用程序开发精品课程网站研究与设计</a:t>
            </a:r>
            <a:r>
              <a:rPr lang="en-US" altLang="zh-CN" sz="1400" dirty="0" smtClean="0"/>
              <a:t>[J].</a:t>
            </a:r>
            <a:r>
              <a:rPr lang="zh-CN" altLang="zh-CN" sz="1400" dirty="0" smtClean="0"/>
              <a:t>软件工程</a:t>
            </a:r>
            <a:r>
              <a:rPr lang="en-US" altLang="zh-CN" sz="1400" dirty="0" smtClean="0"/>
              <a:t>,2020,23(01):54-58.</a:t>
            </a:r>
            <a:endParaRPr lang="zh-CN" altLang="zh-CN" sz="1400" dirty="0" smtClean="0"/>
          </a:p>
          <a:p>
            <a:r>
              <a:rPr lang="en-US" altLang="zh-CN" sz="1400" dirty="0" smtClean="0"/>
              <a:t>[7]</a:t>
            </a:r>
            <a:r>
              <a:rPr lang="zh-CN" altLang="zh-CN" sz="1400" dirty="0" smtClean="0"/>
              <a:t>马宁</a:t>
            </a:r>
            <a:r>
              <a:rPr lang="en-US" altLang="zh-CN" sz="1400" dirty="0" smtClean="0"/>
              <a:t>,</a:t>
            </a:r>
            <a:r>
              <a:rPr lang="zh-CN" altLang="zh-CN" sz="1400" dirty="0" smtClean="0"/>
              <a:t>陈曦</a:t>
            </a:r>
            <a:r>
              <a:rPr lang="en-US" altLang="zh-CN" sz="1400" dirty="0" smtClean="0"/>
              <a:t>,</a:t>
            </a:r>
            <a:r>
              <a:rPr lang="zh-CN" altLang="zh-CN" sz="1400" dirty="0" smtClean="0"/>
              <a:t>张李铭</a:t>
            </a:r>
            <a:r>
              <a:rPr lang="en-US" altLang="zh-CN" sz="1400" dirty="0" smtClean="0"/>
              <a:t>.</a:t>
            </a:r>
            <a:r>
              <a:rPr lang="zh-CN" altLang="zh-CN" sz="1400" dirty="0" smtClean="0"/>
              <a:t>基于</a:t>
            </a:r>
            <a:r>
              <a:rPr lang="en-US" altLang="zh-CN" sz="1400" dirty="0" smtClean="0"/>
              <a:t>Selenium</a:t>
            </a:r>
            <a:r>
              <a:rPr lang="zh-CN" altLang="zh-CN" sz="1400" dirty="0" smtClean="0"/>
              <a:t>与</a:t>
            </a:r>
            <a:r>
              <a:rPr lang="en-US" altLang="zh-CN" sz="1400" dirty="0" err="1" smtClean="0"/>
              <a:t>Openpyxl</a:t>
            </a:r>
            <a:r>
              <a:rPr lang="zh-CN" altLang="zh-CN" sz="1400" dirty="0" smtClean="0"/>
              <a:t>的</a:t>
            </a:r>
            <a:r>
              <a:rPr lang="en-US" altLang="zh-CN" sz="1400" dirty="0" smtClean="0"/>
              <a:t>Web</a:t>
            </a:r>
            <a:r>
              <a:rPr lang="zh-CN" altLang="zh-CN" sz="1400" dirty="0" smtClean="0"/>
              <a:t>脚本自动化设计研究</a:t>
            </a:r>
            <a:r>
              <a:rPr lang="en-US" altLang="zh-CN" sz="1400" dirty="0" smtClean="0"/>
              <a:t>[J].</a:t>
            </a:r>
            <a:r>
              <a:rPr lang="zh-CN" altLang="zh-CN" sz="1400" dirty="0" smtClean="0"/>
              <a:t>电脑知识与技术</a:t>
            </a:r>
            <a:r>
              <a:rPr lang="en-US" altLang="zh-CN" sz="1400" dirty="0" smtClean="0"/>
              <a:t>,2020,16(01):51-53+70.</a:t>
            </a:r>
            <a:endParaRPr lang="zh-CN" altLang="zh-CN" sz="1400" dirty="0" smtClean="0"/>
          </a:p>
          <a:p>
            <a:r>
              <a:rPr lang="en-US" altLang="zh-CN" sz="1400" dirty="0" smtClean="0"/>
              <a:t>[8]</a:t>
            </a:r>
            <a:r>
              <a:rPr lang="zh-CN" altLang="zh-CN" sz="1400" dirty="0" smtClean="0"/>
              <a:t>牛慧清</a:t>
            </a:r>
            <a:r>
              <a:rPr lang="en-US" altLang="zh-CN" sz="1400" dirty="0" smtClean="0"/>
              <a:t>.</a:t>
            </a:r>
            <a:r>
              <a:rPr lang="zh-CN" altLang="zh-CN" sz="1400" dirty="0" smtClean="0"/>
              <a:t>网站建设的平面设计技术研究</a:t>
            </a:r>
            <a:r>
              <a:rPr lang="en-US" altLang="zh-CN" sz="1400" dirty="0" smtClean="0"/>
              <a:t>[J].</a:t>
            </a:r>
            <a:r>
              <a:rPr lang="zh-CN" altLang="zh-CN" sz="1400" dirty="0" smtClean="0"/>
              <a:t>科技资讯</a:t>
            </a:r>
            <a:r>
              <a:rPr lang="en-US" altLang="zh-CN" sz="1400" dirty="0" smtClean="0"/>
              <a:t>,2020,18(01):15+17.</a:t>
            </a:r>
            <a:endParaRPr lang="zh-CN" altLang="zh-CN" sz="1400" dirty="0" smtClean="0"/>
          </a:p>
          <a:p>
            <a:r>
              <a:rPr lang="en-US" altLang="zh-CN" sz="1400" dirty="0" smtClean="0"/>
              <a:t>[9]</a:t>
            </a:r>
            <a:r>
              <a:rPr lang="zh-CN" altLang="zh-CN" sz="1400" dirty="0" smtClean="0"/>
              <a:t>徐文君</a:t>
            </a:r>
            <a:r>
              <a:rPr lang="en-US" altLang="zh-CN" sz="1400" dirty="0" smtClean="0"/>
              <a:t>,</a:t>
            </a:r>
            <a:r>
              <a:rPr lang="zh-CN" altLang="zh-CN" sz="1400" dirty="0" smtClean="0"/>
              <a:t>袁占良</a:t>
            </a:r>
            <a:r>
              <a:rPr lang="en-US" altLang="zh-CN" sz="1400" dirty="0" smtClean="0"/>
              <a:t>.Web</a:t>
            </a:r>
            <a:r>
              <a:rPr lang="zh-CN" altLang="zh-CN" sz="1400" dirty="0" smtClean="0"/>
              <a:t>室内地图导览系统设计与实现</a:t>
            </a:r>
            <a:r>
              <a:rPr lang="en-US" altLang="zh-CN" sz="1400" dirty="0" smtClean="0"/>
              <a:t>[J].</a:t>
            </a:r>
            <a:r>
              <a:rPr lang="zh-CN" altLang="zh-CN" sz="1400" dirty="0" smtClean="0"/>
              <a:t>科技通报</a:t>
            </a:r>
            <a:r>
              <a:rPr lang="en-US" altLang="zh-CN" sz="1400" dirty="0" smtClean="0"/>
              <a:t>,2019,35(12):37-40+45.</a:t>
            </a:r>
            <a:endParaRPr lang="zh-CN" altLang="zh-CN" sz="1400" dirty="0" smtClean="0"/>
          </a:p>
          <a:p>
            <a:r>
              <a:rPr lang="en-US" altLang="zh-CN" sz="1400" dirty="0" smtClean="0"/>
              <a:t>[10]</a:t>
            </a:r>
            <a:r>
              <a:rPr lang="zh-CN" altLang="zh-CN" sz="1400" dirty="0" smtClean="0"/>
              <a:t>潘红玉</a:t>
            </a:r>
            <a:r>
              <a:rPr lang="en-US" altLang="zh-CN" sz="1400" dirty="0" smtClean="0"/>
              <a:t>,</a:t>
            </a:r>
            <a:r>
              <a:rPr lang="zh-CN" altLang="zh-CN" sz="1400" dirty="0" smtClean="0"/>
              <a:t>刘博夫</a:t>
            </a:r>
            <a:r>
              <a:rPr lang="en-US" altLang="zh-CN" sz="1400" dirty="0" smtClean="0"/>
              <a:t>.</a:t>
            </a:r>
            <a:r>
              <a:rPr lang="zh-CN" altLang="zh-CN" sz="1400" dirty="0" smtClean="0"/>
              <a:t>高校门户网站响应式设计方法与实践</a:t>
            </a:r>
            <a:r>
              <a:rPr lang="en-US" altLang="zh-CN" sz="1400" dirty="0" smtClean="0"/>
              <a:t>[J].</a:t>
            </a:r>
            <a:r>
              <a:rPr lang="zh-CN" altLang="zh-CN" sz="1400" dirty="0" smtClean="0"/>
              <a:t>科教文汇</a:t>
            </a:r>
            <a:r>
              <a:rPr lang="en-US" altLang="zh-CN" sz="1400" dirty="0" smtClean="0"/>
              <a:t>(</a:t>
            </a:r>
            <a:r>
              <a:rPr lang="zh-CN" altLang="zh-CN" sz="1400" dirty="0" smtClean="0"/>
              <a:t>下旬刊</a:t>
            </a:r>
            <a:r>
              <a:rPr lang="en-US" altLang="zh-CN" sz="1400" dirty="0" smtClean="0"/>
              <a:t>),2019(12):120-121.</a:t>
            </a:r>
            <a:endParaRPr lang="zh-CN" altLang="zh-CN" sz="1400" dirty="0" smtClean="0"/>
          </a:p>
          <a:p>
            <a:r>
              <a:rPr lang="en-US" altLang="zh-CN" sz="1400" dirty="0" smtClean="0"/>
              <a:t>[11]</a:t>
            </a:r>
            <a:r>
              <a:rPr lang="zh-CN" altLang="zh-CN" sz="1400" dirty="0" smtClean="0"/>
              <a:t>林婷婷</a:t>
            </a:r>
            <a:r>
              <a:rPr lang="en-US" altLang="zh-CN" sz="1400" dirty="0" smtClean="0"/>
              <a:t>,</a:t>
            </a:r>
            <a:r>
              <a:rPr lang="zh-CN" altLang="zh-CN" sz="1400" dirty="0" smtClean="0"/>
              <a:t>曲洪建</a:t>
            </a:r>
            <a:r>
              <a:rPr lang="en-US" altLang="zh-CN" sz="1400" dirty="0" smtClean="0"/>
              <a:t>.</a:t>
            </a:r>
            <a:r>
              <a:rPr lang="zh-CN" altLang="zh-CN" sz="1400" dirty="0" smtClean="0"/>
              <a:t>服装网站设计对购买意愿的影响研究</a:t>
            </a:r>
            <a:r>
              <a:rPr lang="en-US" altLang="zh-CN" sz="1400" dirty="0" smtClean="0"/>
              <a:t>[J].</a:t>
            </a:r>
            <a:r>
              <a:rPr lang="zh-CN" altLang="zh-CN" sz="1400" dirty="0" smtClean="0"/>
              <a:t>上海工程技术大学学报</a:t>
            </a:r>
            <a:r>
              <a:rPr lang="en-US" altLang="zh-CN" sz="1400" dirty="0" smtClean="0"/>
              <a:t>,2019,33(04):392-398.</a:t>
            </a:r>
            <a:endParaRPr lang="zh-CN" altLang="zh-CN" sz="1400" dirty="0" smtClean="0"/>
          </a:p>
          <a:p>
            <a:r>
              <a:rPr lang="en-US" altLang="zh-CN" sz="1400" dirty="0" smtClean="0"/>
              <a:t>[12]</a:t>
            </a:r>
            <a:r>
              <a:rPr lang="zh-CN" altLang="zh-CN" sz="1400" dirty="0" smtClean="0"/>
              <a:t>徐刚</a:t>
            </a:r>
            <a:r>
              <a:rPr lang="en-US" altLang="zh-CN" sz="1400" dirty="0" smtClean="0"/>
              <a:t>,</a:t>
            </a:r>
            <a:r>
              <a:rPr lang="zh-CN" altLang="zh-CN" sz="1400" dirty="0" smtClean="0"/>
              <a:t>翟梦娇</a:t>
            </a:r>
            <a:r>
              <a:rPr lang="en-US" altLang="zh-CN" sz="1400" dirty="0" smtClean="0"/>
              <a:t>.</a:t>
            </a:r>
            <a:r>
              <a:rPr lang="zh-CN" altLang="zh-CN" sz="1400" dirty="0" smtClean="0"/>
              <a:t>基于</a:t>
            </a:r>
            <a:r>
              <a:rPr lang="en-US" altLang="zh-CN" sz="1400" dirty="0" smtClean="0"/>
              <a:t>SSM</a:t>
            </a:r>
            <a:r>
              <a:rPr lang="zh-CN" altLang="zh-CN" sz="1400" dirty="0" smtClean="0"/>
              <a:t>的美容资讯商务网站的设计与实现</a:t>
            </a:r>
            <a:r>
              <a:rPr lang="en-US" altLang="zh-CN" sz="1400" dirty="0" smtClean="0"/>
              <a:t>[J].</a:t>
            </a:r>
            <a:r>
              <a:rPr lang="zh-CN" altLang="zh-CN" sz="1400" dirty="0" smtClean="0"/>
              <a:t>商丘职业技术学院学报</a:t>
            </a:r>
            <a:r>
              <a:rPr lang="en-US" altLang="zh-CN" sz="1400" dirty="0" smtClean="0"/>
              <a:t>,2019,18(06):65-71.</a:t>
            </a:r>
            <a:endParaRPr lang="zh-CN" altLang="zh-CN" sz="1400" dirty="0" smtClean="0"/>
          </a:p>
          <a:p>
            <a:r>
              <a:rPr lang="en-US" altLang="zh-CN" sz="1400" dirty="0" smtClean="0"/>
              <a:t>[13]</a:t>
            </a:r>
            <a:r>
              <a:rPr lang="zh-CN" altLang="zh-CN" sz="1400" dirty="0" smtClean="0"/>
              <a:t>曹利</a:t>
            </a:r>
            <a:r>
              <a:rPr lang="en-US" altLang="zh-CN" sz="1400" dirty="0" smtClean="0"/>
              <a:t>.</a:t>
            </a:r>
            <a:r>
              <a:rPr lang="zh-CN" altLang="zh-CN" sz="1400" dirty="0" smtClean="0"/>
              <a:t>基于</a:t>
            </a:r>
            <a:r>
              <a:rPr lang="en-US" altLang="zh-CN" sz="1400" dirty="0" smtClean="0"/>
              <a:t>Bootstrap</a:t>
            </a:r>
            <a:r>
              <a:rPr lang="zh-CN" altLang="zh-CN" sz="1400" dirty="0" smtClean="0"/>
              <a:t>旅游网站设计与实现</a:t>
            </a:r>
            <a:r>
              <a:rPr lang="en-US" altLang="zh-CN" sz="1400" dirty="0" smtClean="0"/>
              <a:t>[J].</a:t>
            </a:r>
            <a:r>
              <a:rPr lang="zh-CN" altLang="zh-CN" sz="1400" dirty="0" smtClean="0"/>
              <a:t>太原师范学院学报</a:t>
            </a:r>
            <a:r>
              <a:rPr lang="en-US" altLang="zh-CN" sz="1400" dirty="0" smtClean="0"/>
              <a:t>(</a:t>
            </a:r>
            <a:r>
              <a:rPr lang="zh-CN" altLang="zh-CN" sz="1400" dirty="0" smtClean="0"/>
              <a:t>自然科学版</a:t>
            </a:r>
            <a:r>
              <a:rPr lang="en-US" altLang="zh-CN" sz="1400" dirty="0" smtClean="0"/>
              <a:t>),2019,18(04):65-67.</a:t>
            </a:r>
            <a:endParaRPr lang="zh-CN" altLang="zh-CN" sz="1400" dirty="0" smtClean="0"/>
          </a:p>
          <a:p>
            <a:r>
              <a:rPr lang="en-US" altLang="zh-CN" sz="1400" dirty="0" smtClean="0"/>
              <a:t>[14]</a:t>
            </a:r>
            <a:r>
              <a:rPr lang="zh-CN" altLang="zh-CN" sz="1400" dirty="0" smtClean="0"/>
              <a:t>潘蕊</a:t>
            </a:r>
            <a:r>
              <a:rPr lang="en-US" altLang="zh-CN" sz="1400" dirty="0" smtClean="0"/>
              <a:t>.SSH</a:t>
            </a:r>
            <a:r>
              <a:rPr lang="zh-CN" altLang="zh-CN" sz="1400" dirty="0" smtClean="0"/>
              <a:t>框架的</a:t>
            </a:r>
            <a:r>
              <a:rPr lang="en-US" altLang="zh-CN" sz="1400" dirty="0" smtClean="0"/>
              <a:t>Web</a:t>
            </a:r>
            <a:r>
              <a:rPr lang="zh-CN" altLang="zh-CN" sz="1400" dirty="0" smtClean="0"/>
              <a:t>网站设计与实现研究</a:t>
            </a:r>
            <a:r>
              <a:rPr lang="en-US" altLang="zh-CN" sz="1400" dirty="0" smtClean="0"/>
              <a:t>[J].</a:t>
            </a:r>
            <a:r>
              <a:rPr lang="zh-CN" altLang="zh-CN" sz="1400" dirty="0" smtClean="0"/>
              <a:t>成才之路</a:t>
            </a:r>
            <a:r>
              <a:rPr lang="en-US" altLang="zh-CN" sz="1400" dirty="0" smtClean="0"/>
              <a:t>,2019(36):58-59.</a:t>
            </a:r>
            <a:endParaRPr lang="zh-CN" altLang="zh-CN" sz="1400" dirty="0" smtClean="0"/>
          </a:p>
          <a:p>
            <a:r>
              <a:rPr lang="en-US" altLang="zh-CN" sz="1400" dirty="0" smtClean="0"/>
              <a:t>[15]</a:t>
            </a:r>
            <a:r>
              <a:rPr lang="zh-CN" altLang="zh-CN" sz="1400" dirty="0" smtClean="0"/>
              <a:t>张君</a:t>
            </a:r>
            <a:r>
              <a:rPr lang="en-US" altLang="zh-CN" sz="1400" dirty="0" smtClean="0"/>
              <a:t>,</a:t>
            </a:r>
            <a:r>
              <a:rPr lang="zh-CN" altLang="zh-CN" sz="1400" dirty="0" smtClean="0"/>
              <a:t>阮庆玲</a:t>
            </a:r>
            <a:r>
              <a:rPr lang="en-US" altLang="zh-CN" sz="1400" dirty="0" smtClean="0"/>
              <a:t>,</a:t>
            </a:r>
            <a:r>
              <a:rPr lang="zh-CN" altLang="zh-CN" sz="1400" dirty="0" smtClean="0"/>
              <a:t>康艳梅</a:t>
            </a:r>
            <a:r>
              <a:rPr lang="en-US" altLang="zh-CN" sz="1400" dirty="0" smtClean="0"/>
              <a:t>,</a:t>
            </a:r>
            <a:r>
              <a:rPr lang="zh-CN" altLang="zh-CN" sz="1400" dirty="0" smtClean="0"/>
              <a:t>郑纯静</a:t>
            </a:r>
            <a:r>
              <a:rPr lang="en-US" altLang="zh-CN" sz="1400" dirty="0" smtClean="0"/>
              <a:t>,</a:t>
            </a:r>
            <a:r>
              <a:rPr lang="zh-CN" altLang="zh-CN" sz="1400" dirty="0" smtClean="0"/>
              <a:t>彭俊超</a:t>
            </a:r>
            <a:r>
              <a:rPr lang="en-US" altLang="zh-CN" sz="1400" dirty="0" smtClean="0"/>
              <a:t>,</a:t>
            </a:r>
            <a:r>
              <a:rPr lang="zh-CN" altLang="zh-CN" sz="1400" dirty="0" smtClean="0"/>
              <a:t>程礼童</a:t>
            </a:r>
            <a:r>
              <a:rPr lang="en-US" altLang="zh-CN" sz="1400" dirty="0" smtClean="0"/>
              <a:t>.</a:t>
            </a:r>
            <a:r>
              <a:rPr lang="zh-CN" altLang="zh-CN" sz="1400" dirty="0" smtClean="0"/>
              <a:t>宠物殡葬服务网站的设计开发探讨</a:t>
            </a:r>
            <a:r>
              <a:rPr lang="en-US" altLang="zh-CN" sz="1400" dirty="0" smtClean="0"/>
              <a:t>[J].</a:t>
            </a:r>
            <a:r>
              <a:rPr lang="zh-CN" altLang="zh-CN" sz="1400" dirty="0" smtClean="0"/>
              <a:t>畜牧兽医科技信息</a:t>
            </a:r>
            <a:r>
              <a:rPr lang="en-US" altLang="zh-CN" sz="1400" dirty="0" smtClean="0"/>
              <a:t>,2019(12):6-7.</a:t>
            </a:r>
            <a:endParaRPr lang="zh-CN" altLang="zh-CN" sz="1400" dirty="0" smtClean="0"/>
          </a:p>
          <a:p>
            <a:r>
              <a:rPr lang="en-US" altLang="zh-CN" sz="1400" dirty="0" smtClean="0"/>
              <a:t>[16]Bo-</a:t>
            </a:r>
            <a:r>
              <a:rPr lang="en-US" altLang="zh-CN" sz="1400" dirty="0" err="1" smtClean="0"/>
              <a:t>YoungLee,JunChulPark,Min</a:t>
            </a:r>
            <a:r>
              <a:rPr lang="en-US" altLang="zh-CN" sz="1400" dirty="0" smtClean="0"/>
              <a:t>-</a:t>
            </a:r>
            <a:r>
              <a:rPr lang="en-US" altLang="zh-CN" sz="1400" dirty="0" err="1" smtClean="0"/>
              <a:t>SubKim,Beom</a:t>
            </a:r>
            <a:r>
              <a:rPr lang="en-US" altLang="zh-CN" sz="1400" dirty="0" smtClean="0"/>
              <a:t>-</a:t>
            </a:r>
            <a:r>
              <a:rPr lang="en-US" altLang="zh-CN" sz="1400" dirty="0" err="1" smtClean="0"/>
              <a:t>SoonChoi,Duck</a:t>
            </a:r>
            <a:r>
              <a:rPr lang="en-US" altLang="zh-CN" sz="1400" dirty="0" smtClean="0"/>
              <a:t>-</a:t>
            </a:r>
            <a:r>
              <a:rPr lang="en-US" altLang="zh-CN" sz="1400" dirty="0" err="1" smtClean="0"/>
              <a:t>HyunKim,Jong</a:t>
            </a:r>
            <a:r>
              <a:rPr lang="en-US" altLang="zh-CN" sz="1400" dirty="0" smtClean="0"/>
              <a:t>-</a:t>
            </a:r>
            <a:r>
              <a:rPr lang="en-US" altLang="zh-CN" sz="1400" dirty="0" err="1" smtClean="0"/>
              <a:t>SungLim,SeungshicYum,Un</a:t>
            </a:r>
            <a:r>
              <a:rPr lang="en-US" altLang="zh-CN" sz="1400" dirty="0" smtClean="0"/>
              <a:t>-</a:t>
            </a:r>
            <a:r>
              <a:rPr lang="en-US" altLang="zh-CN" sz="1400" dirty="0" err="1" smtClean="0"/>
              <a:t>KiHwang,GyoungJuNah,Jae</a:t>
            </a:r>
            <a:r>
              <a:rPr lang="en-US" altLang="zh-CN" sz="1400" dirty="0" smtClean="0"/>
              <a:t>-</a:t>
            </a:r>
            <a:r>
              <a:rPr lang="en-US" altLang="zh-CN" sz="1400" dirty="0" err="1" smtClean="0"/>
              <a:t>SeongLee.ThegenomeoftheJavamedaka</a:t>
            </a:r>
            <a:r>
              <a:rPr lang="en-US" altLang="zh-CN" sz="1400" dirty="0" smtClean="0"/>
              <a:t>(</a:t>
            </a:r>
            <a:r>
              <a:rPr lang="en-US" altLang="zh-CN" sz="1400" dirty="0" err="1" smtClean="0"/>
              <a:t>Oryziasjavanicus</a:t>
            </a:r>
            <a:r>
              <a:rPr lang="en-US" altLang="zh-CN" sz="1400" dirty="0" smtClean="0"/>
              <a:t>):</a:t>
            </a:r>
            <a:r>
              <a:rPr lang="en-US" altLang="zh-CN" sz="1400" dirty="0" err="1" smtClean="0"/>
              <a:t>Potentialforitsuseinmarinemolecularecotoxicology</a:t>
            </a:r>
            <a:r>
              <a:rPr lang="en-US" altLang="zh-CN" sz="1400" dirty="0" smtClean="0"/>
              <a:t>[J].MarinePollutionBulletin,2020,154.</a:t>
            </a:r>
            <a:endParaRPr lang="zh-CN" altLang="zh-CN" sz="1400" dirty="0" smtClean="0"/>
          </a:p>
          <a:p>
            <a:r>
              <a:rPr lang="en-US" altLang="zh-CN" sz="1400" dirty="0" smtClean="0"/>
              <a:t>[17]MohammadRudiansyah,LeonardoLubis,RiaBandiara,RudiSupriyadi,Afiatin,RubinSurachnoGondodiputro,RullyMarsisAmirullahRoesli,DediRachmadi.JavaBarbFishGallbladder–InducedAcuteKidneyInjuryandIschemicAcuteHepaticFailure[J].KidneyInternationalReports,2020.</a:t>
            </a:r>
            <a:endParaRPr lang="zh-CN" altLang="zh-CN" sz="1400" dirty="0" smtClean="0"/>
          </a:p>
          <a:p>
            <a:r>
              <a:rPr lang="en-US" altLang="zh-CN" sz="1400" dirty="0" smtClean="0"/>
              <a:t>[18]BoKyungPark,Geon-HeeKang,HyunSeungSon,ByungkookJeon,R.YoungChulKim.CodeVisualizationforPerformanceImprovementofJavaCodeforControllingSmartTrafficSystemintheSmartCity[J].AppliedSciences,2020,10(8).</a:t>
            </a:r>
            <a:endParaRPr lang="zh-CN" altLang="zh-CN" sz="1400"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6223000"/>
            <a:ext cx="12192000" cy="635000"/>
          </a:xfrm>
          <a:prstGeom prst="rect">
            <a:avLst/>
          </a:prstGeom>
          <a:solidFill>
            <a:srgbClr val="445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2149195" y="3301238"/>
            <a:ext cx="7879080" cy="1015663"/>
          </a:xfrm>
          <a:prstGeom prst="rect">
            <a:avLst/>
          </a:prstGeom>
        </p:spPr>
        <p:txBody>
          <a:bodyPr wrap="none">
            <a:spAutoFit/>
          </a:bodyPr>
          <a:lstStyle/>
          <a:p>
            <a:r>
              <a:rPr lang="zh-CN" altLang="en-US" sz="6000" b="1" dirty="0">
                <a:solidFill>
                  <a:schemeClr val="bg1"/>
                </a:solidFill>
              </a:rPr>
              <a:t>感谢</a:t>
            </a:r>
            <a:r>
              <a:rPr lang="zh-CN" altLang="en-US" sz="6000" b="1" dirty="0" smtClean="0">
                <a:solidFill>
                  <a:schemeClr val="bg1"/>
                </a:solidFill>
              </a:rPr>
              <a:t>各位老师</a:t>
            </a:r>
            <a:r>
              <a:rPr lang="zh-CN" altLang="en-US" sz="6000" b="1" dirty="0">
                <a:solidFill>
                  <a:schemeClr val="bg1"/>
                </a:solidFill>
              </a:rPr>
              <a:t>评判指导</a:t>
            </a:r>
          </a:p>
        </p:txBody>
      </p:sp>
      <p:sp>
        <p:nvSpPr>
          <p:cNvPr id="20" name="椭圆 19"/>
          <p:cNvSpPr/>
          <p:nvPr/>
        </p:nvSpPr>
        <p:spPr>
          <a:xfrm>
            <a:off x="5627539"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6038127"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6443635"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4979207" y="4378458"/>
            <a:ext cx="2215671" cy="646331"/>
          </a:xfrm>
          <a:prstGeom prst="rect">
            <a:avLst/>
          </a:prstGeom>
        </p:spPr>
        <p:txBody>
          <a:bodyPr wrap="none">
            <a:spAutoFit/>
          </a:bodyPr>
          <a:lstStyle/>
          <a:p>
            <a:pPr algn="ctr"/>
            <a:r>
              <a:rPr lang="zh-CN" altLang="en-US" dirty="0" smtClean="0">
                <a:solidFill>
                  <a:schemeClr val="bg1">
                    <a:lumMod val="95000"/>
                  </a:schemeClr>
                </a:solidFill>
                <a:latin typeface="+mj-ea"/>
                <a:ea typeface="+mj-ea"/>
              </a:rPr>
              <a:t>指导</a:t>
            </a:r>
            <a:r>
              <a:rPr lang="zh-CN" altLang="en-US" dirty="0">
                <a:solidFill>
                  <a:schemeClr val="bg1">
                    <a:lumMod val="95000"/>
                  </a:schemeClr>
                </a:solidFill>
                <a:latin typeface="+mj-ea"/>
                <a:ea typeface="+mj-ea"/>
              </a:rPr>
              <a:t>老师</a:t>
            </a:r>
            <a:r>
              <a:rPr lang="zh-CN" altLang="en-US" dirty="0" smtClean="0">
                <a:solidFill>
                  <a:schemeClr val="bg1">
                    <a:lumMod val="95000"/>
                  </a:schemeClr>
                </a:solidFill>
                <a:latin typeface="+mj-ea"/>
                <a:ea typeface="+mj-ea"/>
              </a:rPr>
              <a:t>：</a:t>
            </a:r>
            <a:r>
              <a:rPr lang="en-US" altLang="zh-CN" dirty="0" smtClean="0">
                <a:solidFill>
                  <a:schemeClr val="bg1">
                    <a:lumMod val="95000"/>
                  </a:schemeClr>
                </a:solidFill>
                <a:latin typeface="+mj-ea"/>
                <a:ea typeface="+mj-ea"/>
              </a:rPr>
              <a:t>PPT</a:t>
            </a:r>
            <a:r>
              <a:rPr lang="zh-CN" altLang="en-US" dirty="0" smtClean="0">
                <a:solidFill>
                  <a:schemeClr val="bg1">
                    <a:lumMod val="95000"/>
                  </a:schemeClr>
                </a:solidFill>
                <a:latin typeface="+mj-ea"/>
                <a:ea typeface="+mj-ea"/>
              </a:rPr>
              <a:t>熊猫</a:t>
            </a:r>
            <a:endParaRPr lang="en-US" altLang="zh-CN" dirty="0" smtClean="0">
              <a:solidFill>
                <a:schemeClr val="bg1">
                  <a:lumMod val="95000"/>
                </a:schemeClr>
              </a:solidFill>
              <a:latin typeface="+mj-ea"/>
              <a:ea typeface="+mj-ea"/>
            </a:endParaRPr>
          </a:p>
          <a:p>
            <a:pPr algn="ctr"/>
            <a:r>
              <a:rPr lang="zh-CN" altLang="en-US" dirty="0" smtClean="0">
                <a:solidFill>
                  <a:schemeClr val="bg1">
                    <a:lumMod val="95000"/>
                  </a:schemeClr>
                </a:solidFill>
                <a:latin typeface="+mj-ea"/>
                <a:ea typeface="+mj-ea"/>
              </a:rPr>
              <a:t>报告人：熊猫素材</a:t>
            </a:r>
            <a:endParaRPr lang="en-US" altLang="zh-CN" dirty="0">
              <a:solidFill>
                <a:schemeClr val="bg1">
                  <a:lumMod val="95000"/>
                </a:schemeClr>
              </a:solidFill>
              <a:latin typeface="+mj-ea"/>
              <a:ea typeface="+mj-ea"/>
            </a:endParaRPr>
          </a:p>
        </p:txBody>
      </p:sp>
      <p:grpSp>
        <p:nvGrpSpPr>
          <p:cNvPr id="25" name="组合 24"/>
          <p:cNvGrpSpPr/>
          <p:nvPr/>
        </p:nvGrpSpPr>
        <p:grpSpPr>
          <a:xfrm>
            <a:off x="4769529" y="541051"/>
            <a:ext cx="2638414" cy="2624498"/>
            <a:chOff x="4769529" y="541051"/>
            <a:chExt cx="2638414" cy="2624498"/>
          </a:xfrm>
        </p:grpSpPr>
        <p:grpSp>
          <p:nvGrpSpPr>
            <p:cNvPr id="26" name="Group 74"/>
            <p:cNvGrpSpPr>
              <a:grpSpLocks noChangeAspect="1"/>
            </p:cNvGrpSpPr>
            <p:nvPr/>
          </p:nvGrpSpPr>
          <p:grpSpPr bwMode="auto">
            <a:xfrm>
              <a:off x="4769529" y="541051"/>
              <a:ext cx="2638414" cy="2624498"/>
              <a:chOff x="5429" y="2125"/>
              <a:chExt cx="569" cy="566"/>
            </a:xfrm>
            <a:solidFill>
              <a:schemeClr val="bg1"/>
            </a:solidFill>
          </p:grpSpPr>
          <p:sp>
            <p:nvSpPr>
              <p:cNvPr id="28" name="Freeform 75"/>
              <p:cNvSpPr/>
              <p:nvPr/>
            </p:nvSpPr>
            <p:spPr bwMode="auto">
              <a:xfrm>
                <a:off x="5639" y="2603"/>
                <a:ext cx="149" cy="22"/>
              </a:xfrm>
              <a:custGeom>
                <a:avLst/>
                <a:gdLst>
                  <a:gd name="T0" fmla="*/ 210 w 210"/>
                  <a:gd name="T1" fmla="*/ 16 h 32"/>
                  <a:gd name="T2" fmla="*/ 195 w 210"/>
                  <a:gd name="T3" fmla="*/ 0 h 32"/>
                  <a:gd name="T4" fmla="*/ 15 w 210"/>
                  <a:gd name="T5" fmla="*/ 0 h 32"/>
                  <a:gd name="T6" fmla="*/ 0 w 210"/>
                  <a:gd name="T7" fmla="*/ 16 h 32"/>
                  <a:gd name="T8" fmla="*/ 0 w 210"/>
                  <a:gd name="T9" fmla="*/ 16 h 32"/>
                  <a:gd name="T10" fmla="*/ 15 w 210"/>
                  <a:gd name="T11" fmla="*/ 32 h 32"/>
                  <a:gd name="T12" fmla="*/ 195 w 210"/>
                  <a:gd name="T13" fmla="*/ 32 h 32"/>
                  <a:gd name="T14" fmla="*/ 210 w 210"/>
                  <a:gd name="T15" fmla="*/ 16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2">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2"/>
                      <a:pt x="15" y="32"/>
                    </a:cubicBezTo>
                    <a:cubicBezTo>
                      <a:pt x="195" y="32"/>
                      <a:pt x="195" y="32"/>
                      <a:pt x="195" y="32"/>
                    </a:cubicBezTo>
                    <a:cubicBezTo>
                      <a:pt x="203" y="32"/>
                      <a:pt x="210" y="24"/>
                      <a:pt x="210" y="1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76"/>
              <p:cNvSpPr/>
              <p:nvPr/>
            </p:nvSpPr>
            <p:spPr bwMode="auto">
              <a:xfrm>
                <a:off x="5702" y="2125"/>
                <a:ext cx="23" cy="94"/>
              </a:xfrm>
              <a:custGeom>
                <a:avLst/>
                <a:gdLst>
                  <a:gd name="T0" fmla="*/ 16 w 32"/>
                  <a:gd name="T1" fmla="*/ 132 h 132"/>
                  <a:gd name="T2" fmla="*/ 32 w 32"/>
                  <a:gd name="T3" fmla="*/ 116 h 132"/>
                  <a:gd name="T4" fmla="*/ 32 w 32"/>
                  <a:gd name="T5" fmla="*/ 16 h 132"/>
                  <a:gd name="T6" fmla="*/ 16 w 32"/>
                  <a:gd name="T7" fmla="*/ 0 h 132"/>
                  <a:gd name="T8" fmla="*/ 16 w 32"/>
                  <a:gd name="T9" fmla="*/ 0 h 132"/>
                  <a:gd name="T10" fmla="*/ 0 w 32"/>
                  <a:gd name="T11" fmla="*/ 16 h 132"/>
                  <a:gd name="T12" fmla="*/ 0 w 32"/>
                  <a:gd name="T13" fmla="*/ 116 h 132"/>
                  <a:gd name="T14" fmla="*/ 16 w 32"/>
                  <a:gd name="T15" fmla="*/ 132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32">
                    <a:moveTo>
                      <a:pt x="16" y="132"/>
                    </a:moveTo>
                    <a:cubicBezTo>
                      <a:pt x="25" y="132"/>
                      <a:pt x="32" y="125"/>
                      <a:pt x="32" y="116"/>
                    </a:cubicBezTo>
                    <a:cubicBezTo>
                      <a:pt x="32" y="16"/>
                      <a:pt x="32" y="16"/>
                      <a:pt x="32" y="16"/>
                    </a:cubicBezTo>
                    <a:cubicBezTo>
                      <a:pt x="32" y="7"/>
                      <a:pt x="25" y="0"/>
                      <a:pt x="16" y="0"/>
                    </a:cubicBezTo>
                    <a:cubicBezTo>
                      <a:pt x="16" y="0"/>
                      <a:pt x="16" y="0"/>
                      <a:pt x="16" y="0"/>
                    </a:cubicBezTo>
                    <a:cubicBezTo>
                      <a:pt x="7" y="0"/>
                      <a:pt x="0" y="7"/>
                      <a:pt x="0" y="16"/>
                    </a:cubicBezTo>
                    <a:cubicBezTo>
                      <a:pt x="0" y="116"/>
                      <a:pt x="0" y="116"/>
                      <a:pt x="0" y="116"/>
                    </a:cubicBezTo>
                    <a:cubicBezTo>
                      <a:pt x="0" y="125"/>
                      <a:pt x="7" y="132"/>
                      <a:pt x="16" y="132"/>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77"/>
              <p:cNvSpPr/>
              <p:nvPr/>
            </p:nvSpPr>
            <p:spPr bwMode="auto">
              <a:xfrm>
                <a:off x="5802" y="2160"/>
                <a:ext cx="61" cy="87"/>
              </a:xfrm>
              <a:custGeom>
                <a:avLst/>
                <a:gdLst>
                  <a:gd name="T0" fmla="*/ 10 w 86"/>
                  <a:gd name="T1" fmla="*/ 119 h 123"/>
                  <a:gd name="T2" fmla="*/ 32 w 86"/>
                  <a:gd name="T3" fmla="*/ 113 h 123"/>
                  <a:gd name="T4" fmla="*/ 82 w 86"/>
                  <a:gd name="T5" fmla="*/ 26 h 123"/>
                  <a:gd name="T6" fmla="*/ 76 w 86"/>
                  <a:gd name="T7" fmla="*/ 5 h 123"/>
                  <a:gd name="T8" fmla="*/ 76 w 86"/>
                  <a:gd name="T9" fmla="*/ 5 h 123"/>
                  <a:gd name="T10" fmla="*/ 55 w 86"/>
                  <a:gd name="T11" fmla="*/ 10 h 123"/>
                  <a:gd name="T12" fmla="*/ 5 w 86"/>
                  <a:gd name="T13" fmla="*/ 97 h 123"/>
                  <a:gd name="T14" fmla="*/ 10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10" y="119"/>
                    </a:moveTo>
                    <a:cubicBezTo>
                      <a:pt x="18" y="123"/>
                      <a:pt x="27" y="120"/>
                      <a:pt x="32" y="113"/>
                    </a:cubicBezTo>
                    <a:cubicBezTo>
                      <a:pt x="82" y="26"/>
                      <a:pt x="82" y="26"/>
                      <a:pt x="82" y="26"/>
                    </a:cubicBezTo>
                    <a:cubicBezTo>
                      <a:pt x="86" y="19"/>
                      <a:pt x="83" y="9"/>
                      <a:pt x="76" y="5"/>
                    </a:cubicBezTo>
                    <a:cubicBezTo>
                      <a:pt x="76" y="5"/>
                      <a:pt x="76" y="5"/>
                      <a:pt x="76" y="5"/>
                    </a:cubicBezTo>
                    <a:cubicBezTo>
                      <a:pt x="69" y="0"/>
                      <a:pt x="59" y="3"/>
                      <a:pt x="55" y="10"/>
                    </a:cubicBezTo>
                    <a:cubicBezTo>
                      <a:pt x="5" y="97"/>
                      <a:pt x="5" y="97"/>
                      <a:pt x="5" y="97"/>
                    </a:cubicBezTo>
                    <a:cubicBezTo>
                      <a:pt x="0" y="105"/>
                      <a:pt x="3" y="114"/>
                      <a:pt x="10" y="11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78"/>
              <p:cNvSpPr/>
              <p:nvPr/>
            </p:nvSpPr>
            <p:spPr bwMode="auto">
              <a:xfrm>
                <a:off x="5876" y="2260"/>
                <a:ext cx="87" cy="62"/>
              </a:xfrm>
              <a:custGeom>
                <a:avLst/>
                <a:gdLst>
                  <a:gd name="T0" fmla="*/ 5 w 123"/>
                  <a:gd name="T1" fmla="*/ 76 h 86"/>
                  <a:gd name="T2" fmla="*/ 26 w 123"/>
                  <a:gd name="T3" fmla="*/ 82 h 86"/>
                  <a:gd name="T4" fmla="*/ 113 w 123"/>
                  <a:gd name="T5" fmla="*/ 31 h 86"/>
                  <a:gd name="T6" fmla="*/ 118 w 123"/>
                  <a:gd name="T7" fmla="*/ 10 h 86"/>
                  <a:gd name="T8" fmla="*/ 118 w 123"/>
                  <a:gd name="T9" fmla="*/ 10 h 86"/>
                  <a:gd name="T10" fmla="*/ 97 w 123"/>
                  <a:gd name="T11" fmla="*/ 4 h 86"/>
                  <a:gd name="T12" fmla="*/ 10 w 123"/>
                  <a:gd name="T13" fmla="*/ 55 h 86"/>
                  <a:gd name="T14" fmla="*/ 5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5" y="76"/>
                    </a:moveTo>
                    <a:cubicBezTo>
                      <a:pt x="9" y="83"/>
                      <a:pt x="19" y="86"/>
                      <a:pt x="26" y="82"/>
                    </a:cubicBezTo>
                    <a:cubicBezTo>
                      <a:pt x="113" y="31"/>
                      <a:pt x="113" y="31"/>
                      <a:pt x="113" y="31"/>
                    </a:cubicBezTo>
                    <a:cubicBezTo>
                      <a:pt x="120" y="27"/>
                      <a:pt x="123" y="18"/>
                      <a:pt x="118" y="10"/>
                    </a:cubicBezTo>
                    <a:cubicBezTo>
                      <a:pt x="118" y="10"/>
                      <a:pt x="118" y="10"/>
                      <a:pt x="118" y="10"/>
                    </a:cubicBezTo>
                    <a:cubicBezTo>
                      <a:pt x="114" y="3"/>
                      <a:pt x="105" y="0"/>
                      <a:pt x="97" y="4"/>
                    </a:cubicBezTo>
                    <a:cubicBezTo>
                      <a:pt x="10" y="55"/>
                      <a:pt x="10" y="55"/>
                      <a:pt x="10" y="55"/>
                    </a:cubicBezTo>
                    <a:cubicBezTo>
                      <a:pt x="3" y="59"/>
                      <a:pt x="0" y="68"/>
                      <a:pt x="5" y="7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79"/>
              <p:cNvSpPr/>
              <p:nvPr/>
            </p:nvSpPr>
            <p:spPr bwMode="auto">
              <a:xfrm>
                <a:off x="5905" y="2399"/>
                <a:ext cx="93" cy="22"/>
              </a:xfrm>
              <a:custGeom>
                <a:avLst/>
                <a:gdLst>
                  <a:gd name="T0" fmla="*/ 0 w 131"/>
                  <a:gd name="T1" fmla="*/ 15 h 31"/>
                  <a:gd name="T2" fmla="*/ 15 w 131"/>
                  <a:gd name="T3" fmla="*/ 31 h 31"/>
                  <a:gd name="T4" fmla="*/ 115 w 131"/>
                  <a:gd name="T5" fmla="*/ 31 h 31"/>
                  <a:gd name="T6" fmla="*/ 131 w 131"/>
                  <a:gd name="T7" fmla="*/ 15 h 31"/>
                  <a:gd name="T8" fmla="*/ 131 w 131"/>
                  <a:gd name="T9" fmla="*/ 15 h 31"/>
                  <a:gd name="T10" fmla="*/ 115 w 131"/>
                  <a:gd name="T11" fmla="*/ 0 h 31"/>
                  <a:gd name="T12" fmla="*/ 15 w 131"/>
                  <a:gd name="T13" fmla="*/ 0 h 31"/>
                  <a:gd name="T14" fmla="*/ 0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0" y="15"/>
                    </a:moveTo>
                    <a:cubicBezTo>
                      <a:pt x="0" y="24"/>
                      <a:pt x="7" y="31"/>
                      <a:pt x="15" y="31"/>
                    </a:cubicBezTo>
                    <a:cubicBezTo>
                      <a:pt x="115" y="31"/>
                      <a:pt x="115" y="31"/>
                      <a:pt x="115" y="31"/>
                    </a:cubicBezTo>
                    <a:cubicBezTo>
                      <a:pt x="124" y="31"/>
                      <a:pt x="131" y="24"/>
                      <a:pt x="131" y="15"/>
                    </a:cubicBezTo>
                    <a:cubicBezTo>
                      <a:pt x="131" y="15"/>
                      <a:pt x="131" y="15"/>
                      <a:pt x="131" y="15"/>
                    </a:cubicBezTo>
                    <a:cubicBezTo>
                      <a:pt x="131" y="7"/>
                      <a:pt x="124" y="0"/>
                      <a:pt x="115" y="0"/>
                    </a:cubicBezTo>
                    <a:cubicBezTo>
                      <a:pt x="15" y="0"/>
                      <a:pt x="15" y="0"/>
                      <a:pt x="15" y="0"/>
                    </a:cubicBezTo>
                    <a:cubicBezTo>
                      <a:pt x="7" y="0"/>
                      <a:pt x="0" y="7"/>
                      <a:pt x="0" y="15"/>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80"/>
              <p:cNvSpPr/>
              <p:nvPr/>
            </p:nvSpPr>
            <p:spPr bwMode="auto">
              <a:xfrm>
                <a:off x="5564" y="2160"/>
                <a:ext cx="61" cy="87"/>
              </a:xfrm>
              <a:custGeom>
                <a:avLst/>
                <a:gdLst>
                  <a:gd name="T0" fmla="*/ 76 w 86"/>
                  <a:gd name="T1" fmla="*/ 119 h 123"/>
                  <a:gd name="T2" fmla="*/ 81 w 86"/>
                  <a:gd name="T3" fmla="*/ 97 h 123"/>
                  <a:gd name="T4" fmla="*/ 31 w 86"/>
                  <a:gd name="T5" fmla="*/ 10 h 123"/>
                  <a:gd name="T6" fmla="*/ 10 w 86"/>
                  <a:gd name="T7" fmla="*/ 5 h 123"/>
                  <a:gd name="T8" fmla="*/ 10 w 86"/>
                  <a:gd name="T9" fmla="*/ 5 h 123"/>
                  <a:gd name="T10" fmla="*/ 4 w 86"/>
                  <a:gd name="T11" fmla="*/ 26 h 123"/>
                  <a:gd name="T12" fmla="*/ 54 w 86"/>
                  <a:gd name="T13" fmla="*/ 113 h 123"/>
                  <a:gd name="T14" fmla="*/ 76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76" y="119"/>
                    </a:moveTo>
                    <a:cubicBezTo>
                      <a:pt x="83" y="114"/>
                      <a:pt x="86" y="105"/>
                      <a:pt x="81" y="97"/>
                    </a:cubicBezTo>
                    <a:cubicBezTo>
                      <a:pt x="31" y="10"/>
                      <a:pt x="31" y="10"/>
                      <a:pt x="31" y="10"/>
                    </a:cubicBezTo>
                    <a:cubicBezTo>
                      <a:pt x="27" y="3"/>
                      <a:pt x="17" y="0"/>
                      <a:pt x="10" y="5"/>
                    </a:cubicBezTo>
                    <a:cubicBezTo>
                      <a:pt x="10" y="5"/>
                      <a:pt x="10" y="5"/>
                      <a:pt x="10" y="5"/>
                    </a:cubicBezTo>
                    <a:cubicBezTo>
                      <a:pt x="3" y="9"/>
                      <a:pt x="0" y="19"/>
                      <a:pt x="4" y="26"/>
                    </a:cubicBezTo>
                    <a:cubicBezTo>
                      <a:pt x="54" y="113"/>
                      <a:pt x="54" y="113"/>
                      <a:pt x="54" y="113"/>
                    </a:cubicBezTo>
                    <a:cubicBezTo>
                      <a:pt x="59" y="120"/>
                      <a:pt x="68" y="123"/>
                      <a:pt x="76" y="11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81"/>
              <p:cNvSpPr/>
              <p:nvPr/>
            </p:nvSpPr>
            <p:spPr bwMode="auto">
              <a:xfrm>
                <a:off x="5464" y="2260"/>
                <a:ext cx="87" cy="62"/>
              </a:xfrm>
              <a:custGeom>
                <a:avLst/>
                <a:gdLst>
                  <a:gd name="T0" fmla="*/ 118 w 123"/>
                  <a:gd name="T1" fmla="*/ 76 h 86"/>
                  <a:gd name="T2" fmla="*/ 113 w 123"/>
                  <a:gd name="T3" fmla="*/ 55 h 86"/>
                  <a:gd name="T4" fmla="*/ 26 w 123"/>
                  <a:gd name="T5" fmla="*/ 4 h 86"/>
                  <a:gd name="T6" fmla="*/ 5 w 123"/>
                  <a:gd name="T7" fmla="*/ 10 h 86"/>
                  <a:gd name="T8" fmla="*/ 5 w 123"/>
                  <a:gd name="T9" fmla="*/ 10 h 86"/>
                  <a:gd name="T10" fmla="*/ 10 w 123"/>
                  <a:gd name="T11" fmla="*/ 31 h 86"/>
                  <a:gd name="T12" fmla="*/ 97 w 123"/>
                  <a:gd name="T13" fmla="*/ 82 h 86"/>
                  <a:gd name="T14" fmla="*/ 118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118" y="76"/>
                    </a:moveTo>
                    <a:cubicBezTo>
                      <a:pt x="123" y="68"/>
                      <a:pt x="120" y="59"/>
                      <a:pt x="113" y="55"/>
                    </a:cubicBezTo>
                    <a:cubicBezTo>
                      <a:pt x="26" y="4"/>
                      <a:pt x="26" y="4"/>
                      <a:pt x="26" y="4"/>
                    </a:cubicBezTo>
                    <a:cubicBezTo>
                      <a:pt x="18" y="0"/>
                      <a:pt x="9" y="3"/>
                      <a:pt x="5" y="10"/>
                    </a:cubicBezTo>
                    <a:cubicBezTo>
                      <a:pt x="5" y="10"/>
                      <a:pt x="5" y="10"/>
                      <a:pt x="5" y="10"/>
                    </a:cubicBezTo>
                    <a:cubicBezTo>
                      <a:pt x="0" y="18"/>
                      <a:pt x="3" y="27"/>
                      <a:pt x="10" y="31"/>
                    </a:cubicBezTo>
                    <a:cubicBezTo>
                      <a:pt x="97" y="82"/>
                      <a:pt x="97" y="82"/>
                      <a:pt x="97" y="82"/>
                    </a:cubicBezTo>
                    <a:cubicBezTo>
                      <a:pt x="105" y="86"/>
                      <a:pt x="114" y="83"/>
                      <a:pt x="118" y="7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82"/>
              <p:cNvSpPr/>
              <p:nvPr/>
            </p:nvSpPr>
            <p:spPr bwMode="auto">
              <a:xfrm>
                <a:off x="5429" y="2399"/>
                <a:ext cx="93" cy="22"/>
              </a:xfrm>
              <a:custGeom>
                <a:avLst/>
                <a:gdLst>
                  <a:gd name="T0" fmla="*/ 131 w 131"/>
                  <a:gd name="T1" fmla="*/ 15 h 31"/>
                  <a:gd name="T2" fmla="*/ 116 w 131"/>
                  <a:gd name="T3" fmla="*/ 0 h 31"/>
                  <a:gd name="T4" fmla="*/ 16 w 131"/>
                  <a:gd name="T5" fmla="*/ 0 h 31"/>
                  <a:gd name="T6" fmla="*/ 0 w 131"/>
                  <a:gd name="T7" fmla="*/ 15 h 31"/>
                  <a:gd name="T8" fmla="*/ 0 w 131"/>
                  <a:gd name="T9" fmla="*/ 15 h 31"/>
                  <a:gd name="T10" fmla="*/ 16 w 131"/>
                  <a:gd name="T11" fmla="*/ 31 h 31"/>
                  <a:gd name="T12" fmla="*/ 116 w 131"/>
                  <a:gd name="T13" fmla="*/ 31 h 31"/>
                  <a:gd name="T14" fmla="*/ 131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131" y="15"/>
                    </a:moveTo>
                    <a:cubicBezTo>
                      <a:pt x="131" y="7"/>
                      <a:pt x="124" y="0"/>
                      <a:pt x="116" y="0"/>
                    </a:cubicBezTo>
                    <a:cubicBezTo>
                      <a:pt x="16" y="0"/>
                      <a:pt x="16" y="0"/>
                      <a:pt x="16" y="0"/>
                    </a:cubicBezTo>
                    <a:cubicBezTo>
                      <a:pt x="7" y="0"/>
                      <a:pt x="0" y="7"/>
                      <a:pt x="0" y="15"/>
                    </a:cubicBezTo>
                    <a:cubicBezTo>
                      <a:pt x="0" y="15"/>
                      <a:pt x="0" y="15"/>
                      <a:pt x="0" y="15"/>
                    </a:cubicBezTo>
                    <a:cubicBezTo>
                      <a:pt x="0" y="24"/>
                      <a:pt x="7" y="31"/>
                      <a:pt x="16" y="31"/>
                    </a:cubicBezTo>
                    <a:cubicBezTo>
                      <a:pt x="116" y="31"/>
                      <a:pt x="116" y="31"/>
                      <a:pt x="116" y="31"/>
                    </a:cubicBezTo>
                    <a:cubicBezTo>
                      <a:pt x="124" y="31"/>
                      <a:pt x="131" y="24"/>
                      <a:pt x="131" y="15"/>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83"/>
              <p:cNvSpPr/>
              <p:nvPr/>
            </p:nvSpPr>
            <p:spPr bwMode="auto">
              <a:xfrm>
                <a:off x="5639" y="2633"/>
                <a:ext cx="149" cy="22"/>
              </a:xfrm>
              <a:custGeom>
                <a:avLst/>
                <a:gdLst>
                  <a:gd name="T0" fmla="*/ 210 w 210"/>
                  <a:gd name="T1" fmla="*/ 16 h 31"/>
                  <a:gd name="T2" fmla="*/ 195 w 210"/>
                  <a:gd name="T3" fmla="*/ 0 h 31"/>
                  <a:gd name="T4" fmla="*/ 15 w 210"/>
                  <a:gd name="T5" fmla="*/ 0 h 31"/>
                  <a:gd name="T6" fmla="*/ 0 w 210"/>
                  <a:gd name="T7" fmla="*/ 16 h 31"/>
                  <a:gd name="T8" fmla="*/ 0 w 210"/>
                  <a:gd name="T9" fmla="*/ 16 h 31"/>
                  <a:gd name="T10" fmla="*/ 15 w 210"/>
                  <a:gd name="T11" fmla="*/ 31 h 31"/>
                  <a:gd name="T12" fmla="*/ 195 w 210"/>
                  <a:gd name="T13" fmla="*/ 31 h 31"/>
                  <a:gd name="T14" fmla="*/ 210 w 210"/>
                  <a:gd name="T15" fmla="*/ 16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1">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1"/>
                      <a:pt x="15" y="31"/>
                    </a:cubicBezTo>
                    <a:cubicBezTo>
                      <a:pt x="195" y="31"/>
                      <a:pt x="195" y="31"/>
                      <a:pt x="195" y="31"/>
                    </a:cubicBezTo>
                    <a:cubicBezTo>
                      <a:pt x="203" y="31"/>
                      <a:pt x="210" y="24"/>
                      <a:pt x="210" y="1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84"/>
              <p:cNvSpPr/>
              <p:nvPr/>
            </p:nvSpPr>
            <p:spPr bwMode="auto">
              <a:xfrm>
                <a:off x="5676" y="2664"/>
                <a:ext cx="75" cy="27"/>
              </a:xfrm>
              <a:custGeom>
                <a:avLst/>
                <a:gdLst>
                  <a:gd name="T0" fmla="*/ 0 w 106"/>
                  <a:gd name="T1" fmla="*/ 0 h 38"/>
                  <a:gd name="T2" fmla="*/ 53 w 106"/>
                  <a:gd name="T3" fmla="*/ 38 h 38"/>
                  <a:gd name="T4" fmla="*/ 106 w 106"/>
                  <a:gd name="T5" fmla="*/ 0 h 38"/>
                  <a:gd name="T6" fmla="*/ 0 w 106"/>
                  <a:gd name="T7" fmla="*/ 0 h 38"/>
                </a:gdLst>
                <a:ahLst/>
                <a:cxnLst>
                  <a:cxn ang="0">
                    <a:pos x="T0" y="T1"/>
                  </a:cxn>
                  <a:cxn ang="0">
                    <a:pos x="T2" y="T3"/>
                  </a:cxn>
                  <a:cxn ang="0">
                    <a:pos x="T4" y="T5"/>
                  </a:cxn>
                  <a:cxn ang="0">
                    <a:pos x="T6" y="T7"/>
                  </a:cxn>
                </a:cxnLst>
                <a:rect l="0" t="0" r="r" b="b"/>
                <a:pathLst>
                  <a:path w="106" h="38">
                    <a:moveTo>
                      <a:pt x="0" y="0"/>
                    </a:moveTo>
                    <a:cubicBezTo>
                      <a:pt x="8" y="22"/>
                      <a:pt x="28" y="38"/>
                      <a:pt x="53" y="38"/>
                    </a:cubicBezTo>
                    <a:cubicBezTo>
                      <a:pt x="78" y="38"/>
                      <a:pt x="98" y="22"/>
                      <a:pt x="106" y="0"/>
                    </a:cubicBezTo>
                    <a:lnTo>
                      <a:pt x="0"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85"/>
              <p:cNvSpPr>
                <a:spLocks noEditPoints="1"/>
              </p:cNvSpPr>
              <p:nvPr/>
            </p:nvSpPr>
            <p:spPr bwMode="auto">
              <a:xfrm>
                <a:off x="5558" y="2254"/>
                <a:ext cx="312" cy="331"/>
              </a:xfrm>
              <a:custGeom>
                <a:avLst/>
                <a:gdLst>
                  <a:gd name="T0" fmla="*/ 219 w 438"/>
                  <a:gd name="T1" fmla="*/ 0 h 465"/>
                  <a:gd name="T2" fmla="*/ 0 w 438"/>
                  <a:gd name="T3" fmla="*/ 219 h 465"/>
                  <a:gd name="T4" fmla="*/ 72 w 438"/>
                  <a:gd name="T5" fmla="*/ 381 h 465"/>
                  <a:gd name="T6" fmla="*/ 82 w 438"/>
                  <a:gd name="T7" fmla="*/ 390 h 465"/>
                  <a:gd name="T8" fmla="*/ 114 w 438"/>
                  <a:gd name="T9" fmla="*/ 465 h 465"/>
                  <a:gd name="T10" fmla="*/ 324 w 438"/>
                  <a:gd name="T11" fmla="*/ 465 h 465"/>
                  <a:gd name="T12" fmla="*/ 356 w 438"/>
                  <a:gd name="T13" fmla="*/ 390 h 465"/>
                  <a:gd name="T14" fmla="*/ 366 w 438"/>
                  <a:gd name="T15" fmla="*/ 381 h 465"/>
                  <a:gd name="T16" fmla="*/ 438 w 438"/>
                  <a:gd name="T17" fmla="*/ 219 h 465"/>
                  <a:gd name="T18" fmla="*/ 219 w 438"/>
                  <a:gd name="T19" fmla="*/ 0 h 465"/>
                  <a:gd name="T20" fmla="*/ 234 w 438"/>
                  <a:gd name="T21" fmla="*/ 323 h 465"/>
                  <a:gd name="T22" fmla="*/ 234 w 438"/>
                  <a:gd name="T23" fmla="*/ 342 h 465"/>
                  <a:gd name="T24" fmla="*/ 230 w 438"/>
                  <a:gd name="T25" fmla="*/ 353 h 465"/>
                  <a:gd name="T26" fmla="*/ 219 w 438"/>
                  <a:gd name="T27" fmla="*/ 357 h 465"/>
                  <a:gd name="T28" fmla="*/ 216 w 438"/>
                  <a:gd name="T29" fmla="*/ 357 h 465"/>
                  <a:gd name="T30" fmla="*/ 205 w 438"/>
                  <a:gd name="T31" fmla="*/ 353 h 465"/>
                  <a:gd name="T32" fmla="*/ 201 w 438"/>
                  <a:gd name="T33" fmla="*/ 342 h 465"/>
                  <a:gd name="T34" fmla="*/ 201 w 438"/>
                  <a:gd name="T35" fmla="*/ 325 h 465"/>
                  <a:gd name="T36" fmla="*/ 144 w 438"/>
                  <a:gd name="T37" fmla="*/ 311 h 465"/>
                  <a:gd name="T38" fmla="*/ 154 w 438"/>
                  <a:gd name="T39" fmla="*/ 271 h 465"/>
                  <a:gd name="T40" fmla="*/ 210 w 438"/>
                  <a:gd name="T41" fmla="*/ 286 h 465"/>
                  <a:gd name="T42" fmla="*/ 242 w 438"/>
                  <a:gd name="T43" fmla="*/ 265 h 465"/>
                  <a:gd name="T44" fmla="*/ 206 w 438"/>
                  <a:gd name="T45" fmla="*/ 235 h 465"/>
                  <a:gd name="T46" fmla="*/ 146 w 438"/>
                  <a:gd name="T47" fmla="*/ 173 h 465"/>
                  <a:gd name="T48" fmla="*/ 203 w 438"/>
                  <a:gd name="T49" fmla="*/ 113 h 465"/>
                  <a:gd name="T50" fmla="*/ 203 w 438"/>
                  <a:gd name="T51" fmla="*/ 96 h 465"/>
                  <a:gd name="T52" fmla="*/ 207 w 438"/>
                  <a:gd name="T53" fmla="*/ 85 h 465"/>
                  <a:gd name="T54" fmla="*/ 218 w 438"/>
                  <a:gd name="T55" fmla="*/ 81 h 465"/>
                  <a:gd name="T56" fmla="*/ 221 w 438"/>
                  <a:gd name="T57" fmla="*/ 81 h 465"/>
                  <a:gd name="T58" fmla="*/ 232 w 438"/>
                  <a:gd name="T59" fmla="*/ 85 h 465"/>
                  <a:gd name="T60" fmla="*/ 236 w 438"/>
                  <a:gd name="T61" fmla="*/ 96 h 465"/>
                  <a:gd name="T62" fmla="*/ 236 w 438"/>
                  <a:gd name="T63" fmla="*/ 111 h 465"/>
                  <a:gd name="T64" fmla="*/ 285 w 438"/>
                  <a:gd name="T65" fmla="*/ 122 h 465"/>
                  <a:gd name="T66" fmla="*/ 275 w 438"/>
                  <a:gd name="T67" fmla="*/ 160 h 465"/>
                  <a:gd name="T68" fmla="*/ 226 w 438"/>
                  <a:gd name="T69" fmla="*/ 149 h 465"/>
                  <a:gd name="T70" fmla="*/ 197 w 438"/>
                  <a:gd name="T71" fmla="*/ 168 h 465"/>
                  <a:gd name="T72" fmla="*/ 238 w 438"/>
                  <a:gd name="T73" fmla="*/ 197 h 465"/>
                  <a:gd name="T74" fmla="*/ 294 w 438"/>
                  <a:gd name="T75" fmla="*/ 260 h 465"/>
                  <a:gd name="T76" fmla="*/ 234 w 438"/>
                  <a:gd name="T77" fmla="*/ 32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8" h="465">
                    <a:moveTo>
                      <a:pt x="219" y="0"/>
                    </a:moveTo>
                    <a:cubicBezTo>
                      <a:pt x="98" y="0"/>
                      <a:pt x="0" y="98"/>
                      <a:pt x="0" y="219"/>
                    </a:cubicBezTo>
                    <a:cubicBezTo>
                      <a:pt x="0" y="283"/>
                      <a:pt x="28" y="341"/>
                      <a:pt x="72" y="381"/>
                    </a:cubicBezTo>
                    <a:cubicBezTo>
                      <a:pt x="72" y="382"/>
                      <a:pt x="78" y="387"/>
                      <a:pt x="82" y="390"/>
                    </a:cubicBezTo>
                    <a:cubicBezTo>
                      <a:pt x="102" y="408"/>
                      <a:pt x="114" y="436"/>
                      <a:pt x="114" y="465"/>
                    </a:cubicBezTo>
                    <a:cubicBezTo>
                      <a:pt x="324" y="465"/>
                      <a:pt x="324" y="465"/>
                      <a:pt x="324" y="465"/>
                    </a:cubicBezTo>
                    <a:cubicBezTo>
                      <a:pt x="324" y="436"/>
                      <a:pt x="336" y="408"/>
                      <a:pt x="356" y="390"/>
                    </a:cubicBezTo>
                    <a:cubicBezTo>
                      <a:pt x="360" y="387"/>
                      <a:pt x="366" y="382"/>
                      <a:pt x="366" y="381"/>
                    </a:cubicBezTo>
                    <a:cubicBezTo>
                      <a:pt x="410" y="341"/>
                      <a:pt x="438" y="283"/>
                      <a:pt x="438" y="219"/>
                    </a:cubicBezTo>
                    <a:cubicBezTo>
                      <a:pt x="438" y="98"/>
                      <a:pt x="340" y="0"/>
                      <a:pt x="219" y="0"/>
                    </a:cubicBezTo>
                    <a:close/>
                    <a:moveTo>
                      <a:pt x="234" y="323"/>
                    </a:moveTo>
                    <a:cubicBezTo>
                      <a:pt x="234" y="342"/>
                      <a:pt x="234" y="342"/>
                      <a:pt x="234" y="342"/>
                    </a:cubicBezTo>
                    <a:cubicBezTo>
                      <a:pt x="234" y="346"/>
                      <a:pt x="233" y="350"/>
                      <a:pt x="230" y="353"/>
                    </a:cubicBezTo>
                    <a:cubicBezTo>
                      <a:pt x="227" y="356"/>
                      <a:pt x="223" y="357"/>
                      <a:pt x="219" y="357"/>
                    </a:cubicBezTo>
                    <a:cubicBezTo>
                      <a:pt x="216" y="357"/>
                      <a:pt x="216" y="357"/>
                      <a:pt x="216" y="357"/>
                    </a:cubicBezTo>
                    <a:cubicBezTo>
                      <a:pt x="212" y="357"/>
                      <a:pt x="208" y="356"/>
                      <a:pt x="205" y="353"/>
                    </a:cubicBezTo>
                    <a:cubicBezTo>
                      <a:pt x="203" y="350"/>
                      <a:pt x="201" y="346"/>
                      <a:pt x="201" y="342"/>
                    </a:cubicBezTo>
                    <a:cubicBezTo>
                      <a:pt x="201" y="325"/>
                      <a:pt x="201" y="325"/>
                      <a:pt x="201" y="325"/>
                    </a:cubicBezTo>
                    <a:cubicBezTo>
                      <a:pt x="178" y="324"/>
                      <a:pt x="156" y="318"/>
                      <a:pt x="144" y="311"/>
                    </a:cubicBezTo>
                    <a:cubicBezTo>
                      <a:pt x="154" y="271"/>
                      <a:pt x="154" y="271"/>
                      <a:pt x="154" y="271"/>
                    </a:cubicBezTo>
                    <a:cubicBezTo>
                      <a:pt x="168" y="279"/>
                      <a:pt x="188" y="286"/>
                      <a:pt x="210" y="286"/>
                    </a:cubicBezTo>
                    <a:cubicBezTo>
                      <a:pt x="229" y="286"/>
                      <a:pt x="242" y="278"/>
                      <a:pt x="242" y="265"/>
                    </a:cubicBezTo>
                    <a:cubicBezTo>
                      <a:pt x="242" y="252"/>
                      <a:pt x="232" y="244"/>
                      <a:pt x="206" y="235"/>
                    </a:cubicBezTo>
                    <a:cubicBezTo>
                      <a:pt x="170" y="223"/>
                      <a:pt x="146" y="206"/>
                      <a:pt x="146" y="173"/>
                    </a:cubicBezTo>
                    <a:cubicBezTo>
                      <a:pt x="146" y="144"/>
                      <a:pt x="167" y="120"/>
                      <a:pt x="203" y="113"/>
                    </a:cubicBezTo>
                    <a:cubicBezTo>
                      <a:pt x="203" y="96"/>
                      <a:pt x="203" y="96"/>
                      <a:pt x="203" y="96"/>
                    </a:cubicBezTo>
                    <a:cubicBezTo>
                      <a:pt x="203" y="92"/>
                      <a:pt x="204" y="88"/>
                      <a:pt x="207" y="85"/>
                    </a:cubicBezTo>
                    <a:cubicBezTo>
                      <a:pt x="210" y="83"/>
                      <a:pt x="214" y="81"/>
                      <a:pt x="218" y="81"/>
                    </a:cubicBezTo>
                    <a:cubicBezTo>
                      <a:pt x="221" y="81"/>
                      <a:pt x="221" y="81"/>
                      <a:pt x="221" y="81"/>
                    </a:cubicBezTo>
                    <a:cubicBezTo>
                      <a:pt x="225" y="81"/>
                      <a:pt x="229" y="83"/>
                      <a:pt x="232" y="85"/>
                    </a:cubicBezTo>
                    <a:cubicBezTo>
                      <a:pt x="234" y="88"/>
                      <a:pt x="236" y="92"/>
                      <a:pt x="236" y="96"/>
                    </a:cubicBezTo>
                    <a:cubicBezTo>
                      <a:pt x="236" y="111"/>
                      <a:pt x="236" y="111"/>
                      <a:pt x="236" y="111"/>
                    </a:cubicBezTo>
                    <a:cubicBezTo>
                      <a:pt x="259" y="112"/>
                      <a:pt x="274" y="117"/>
                      <a:pt x="285" y="122"/>
                    </a:cubicBezTo>
                    <a:cubicBezTo>
                      <a:pt x="275" y="160"/>
                      <a:pt x="275" y="160"/>
                      <a:pt x="275" y="160"/>
                    </a:cubicBezTo>
                    <a:cubicBezTo>
                      <a:pt x="266" y="157"/>
                      <a:pt x="251" y="149"/>
                      <a:pt x="226" y="149"/>
                    </a:cubicBezTo>
                    <a:cubicBezTo>
                      <a:pt x="204" y="149"/>
                      <a:pt x="197" y="158"/>
                      <a:pt x="197" y="168"/>
                    </a:cubicBezTo>
                    <a:cubicBezTo>
                      <a:pt x="197" y="179"/>
                      <a:pt x="209" y="186"/>
                      <a:pt x="238" y="197"/>
                    </a:cubicBezTo>
                    <a:cubicBezTo>
                      <a:pt x="278" y="211"/>
                      <a:pt x="294" y="230"/>
                      <a:pt x="294" y="260"/>
                    </a:cubicBezTo>
                    <a:cubicBezTo>
                      <a:pt x="294" y="290"/>
                      <a:pt x="273" y="316"/>
                      <a:pt x="234" y="323"/>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7" name="椭圆 26"/>
            <p:cNvSpPr/>
            <p:nvPr/>
          </p:nvSpPr>
          <p:spPr>
            <a:xfrm>
              <a:off x="5709623" y="1310780"/>
              <a:ext cx="758223" cy="107141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med">
    <p:pull dir="d"/>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a:srcRect b="26913"/>
          <a:stretch>
            <a:fillRect/>
          </a:stretch>
        </p:blipFill>
        <p:spPr>
          <a:xfrm>
            <a:off x="0" y="0"/>
            <a:ext cx="12192000" cy="5012267"/>
          </a:xfrm>
          <a:prstGeom prst="rect">
            <a:avLst/>
          </a:prstGeom>
        </p:spPr>
      </p:pic>
      <p:sp>
        <p:nvSpPr>
          <p:cNvPr id="3" name="矩形 2"/>
          <p:cNvSpPr/>
          <p:nvPr/>
        </p:nvSpPr>
        <p:spPr>
          <a:xfrm>
            <a:off x="7363326" y="147320"/>
            <a:ext cx="4652780" cy="4675403"/>
          </a:xfrm>
          <a:prstGeom prst="rect">
            <a:avLst/>
          </a:prstGeom>
          <a:noFill/>
          <a:ln>
            <a:noFill/>
          </a:ln>
          <a:effectLst>
            <a:outerShdw blurRad="165100" sx="101000" sy="101000" algn="ctr" rotWithShape="0">
              <a:prstClr val="black">
                <a:alpha val="6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schemeClr val="tx1"/>
                </a:solidFill>
              </a:rPr>
              <a:t>近些年来，随着科技的飞速发展，互联网的普及逐渐延伸到各行各业中，给人们生活带来了十分的便利，智能菜谱推荐系统利用计算机网络实现信息化管理，使整个智能菜谱推荐管理的发展和服务水平有显著提升。</a:t>
            </a:r>
          </a:p>
          <a:p>
            <a:r>
              <a:rPr lang="zh-CN" altLang="en-US" dirty="0" smtClean="0">
                <a:solidFill>
                  <a:schemeClr val="tx1"/>
                </a:solidFill>
              </a:rPr>
              <a:t>本文拟采用</a:t>
            </a:r>
            <a:r>
              <a:rPr lang="en-US" altLang="zh-CN" dirty="0" smtClean="0">
                <a:solidFill>
                  <a:schemeClr val="tx1"/>
                </a:solidFill>
              </a:rPr>
              <a:t>java</a:t>
            </a:r>
            <a:r>
              <a:rPr lang="zh-CN" altLang="en-US" dirty="0" smtClean="0">
                <a:solidFill>
                  <a:schemeClr val="tx1"/>
                </a:solidFill>
              </a:rPr>
              <a:t>技术和</a:t>
            </a:r>
            <a:r>
              <a:rPr lang="en-US" altLang="zh-CN" dirty="0" err="1" smtClean="0">
                <a:solidFill>
                  <a:schemeClr val="tx1"/>
                </a:solidFill>
              </a:rPr>
              <a:t>Springboot</a:t>
            </a:r>
            <a:r>
              <a:rPr lang="en-US" altLang="zh-CN" dirty="0" smtClean="0">
                <a:solidFill>
                  <a:schemeClr val="tx1"/>
                </a:solidFill>
              </a:rPr>
              <a:t> </a:t>
            </a:r>
            <a:r>
              <a:rPr lang="zh-CN" altLang="en-US" dirty="0" smtClean="0">
                <a:solidFill>
                  <a:schemeClr val="tx1"/>
                </a:solidFill>
              </a:rPr>
              <a:t>搭建系统框架，后台使用</a:t>
            </a:r>
            <a:r>
              <a:rPr lang="en-US" altLang="zh-CN" dirty="0" err="1" smtClean="0">
                <a:solidFill>
                  <a:schemeClr val="tx1"/>
                </a:solidFill>
              </a:rPr>
              <a:t>MySQL</a:t>
            </a:r>
            <a:r>
              <a:rPr lang="zh-CN" altLang="en-US" dirty="0" smtClean="0">
                <a:solidFill>
                  <a:schemeClr val="tx1"/>
                </a:solidFill>
              </a:rPr>
              <a:t>数据库进行信息管理，设计开发的智能菜谱推荐系统。通过调研和分析，系统拥有管理员和用户两个角色，主要具备登录注册、个人信息修改、对用户管理、类型管理、菜谱信息管理、评分信息管理、留言信息、系统管理等功能进行操作。将纸质管理有效实现为在线管理，极大提高工作效率。</a:t>
            </a:r>
            <a:endParaRPr lang="zh-CN" altLang="en-US" dirty="0" smtClean="0">
              <a:solidFill>
                <a:schemeClr val="tx1"/>
              </a:solidFill>
            </a:endParaRPr>
          </a:p>
        </p:txBody>
      </p:sp>
      <p:sp>
        <p:nvSpPr>
          <p:cNvPr id="5" name="矩形 4"/>
          <p:cNvSpPr/>
          <p:nvPr/>
        </p:nvSpPr>
        <p:spPr>
          <a:xfrm>
            <a:off x="4308475" y="5496560"/>
            <a:ext cx="4294505" cy="1106805"/>
          </a:xfrm>
          <a:prstGeom prst="rect">
            <a:avLst/>
          </a:prstGeom>
        </p:spPr>
        <p:txBody>
          <a:bodyPr wrap="square">
            <a:spAutoFit/>
          </a:bodyPr>
          <a:lstStyle/>
          <a:p>
            <a:r>
              <a:rPr lang="zh-CN" altLang="en-US" sz="6600" b="1" dirty="0"/>
              <a:t>摘     要</a:t>
            </a:r>
          </a:p>
        </p:txBody>
      </p:sp>
    </p:spTree>
  </p:cSld>
  <p:clrMapOvr>
    <a:masterClrMapping/>
  </p:clrMapOvr>
  <p:transition spd="med">
    <p:pull dir="d"/>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研究背景</a:t>
            </a:r>
            <a:endParaRPr lang="zh-CN" altLang="en-US" sz="3200" dirty="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1477328"/>
          </a:xfrm>
          <a:prstGeom prst="rect">
            <a:avLst/>
          </a:prstGeom>
        </p:spPr>
        <p:txBody>
          <a:bodyPr wrap="square">
            <a:spAutoFit/>
          </a:bodyPr>
          <a:lstStyle/>
          <a:p>
            <a:r>
              <a:rPr lang="zh-CN" altLang="zh-CN" dirty="0" smtClean="0"/>
              <a:t>近些年，随着中国经济发展，人民的生活质量逐渐提高，对网络的依赖性越来越高，通过网络处理的事务越来越多。随着智能菜谱推荐管理的常态化，如果依然采用传统的管理方式，将会为工作人员带来庞大的工作量，这将是一个巨大考验，需要投入大量人力开展对智能菜谱推荐信息等相关工作进行管理，单一且反复的操作容易出错且不易被察觉，工作人员对此风险并不能完全归避。利用现代信息技术，设计开发一款智能菜谱推荐系统，能够极大的节省人力物力、提高工作效率、降低工作成本。</a:t>
            </a:r>
            <a:endParaRPr lang="zh-CN" altLang="zh-CN"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研究目的及意义</a:t>
            </a:r>
            <a:endParaRPr lang="zh-CN" altLang="en-US" sz="3200" dirty="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923330"/>
          </a:xfrm>
          <a:prstGeom prst="rect">
            <a:avLst/>
          </a:prstGeom>
        </p:spPr>
        <p:txBody>
          <a:bodyPr wrap="square">
            <a:spAutoFit/>
          </a:bodyPr>
          <a:lstStyle/>
          <a:p>
            <a:r>
              <a:rPr lang="zh-CN" altLang="zh-CN" dirty="0" smtClean="0"/>
              <a:t>本论文拟采用计算机技术设计并开发的智能菜谱推荐系统，主要是为菜谱推荐提供服务。使得的用户可依据、时间、地点或者其他特定条件，筛选出符合的信息，给客户提供更符合实际的合理化建议，再为客户提供服务。本课题的意义在于，用户能通过使用智能菜谱推荐系统，提高用户的工作效率和服务质量，进而提高客户的体验感。</a:t>
            </a:r>
            <a:endParaRPr lang="zh-CN" altLang="zh-CN"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研究内容</a:t>
            </a:r>
            <a:endParaRPr lang="zh-CN" altLang="en-US" sz="3200" dirty="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1959511"/>
          </a:xfrm>
          <a:prstGeom prst="rect">
            <a:avLst/>
          </a:prstGeom>
        </p:spPr>
        <p:txBody>
          <a:bodyPr wrap="square">
            <a:spAutoFit/>
          </a:bodyPr>
          <a:lstStyle/>
          <a:p>
            <a:pPr marL="742950" lvl="1" indent="-285750" algn="just">
              <a:lnSpc>
                <a:spcPts val="2000"/>
              </a:lnSpc>
              <a:spcBef>
                <a:spcPts val="780"/>
              </a:spcBef>
              <a:spcAft>
                <a:spcPts val="780"/>
              </a:spcAft>
              <a:buFont typeface="+mj-lt"/>
              <a:buAutoNum type="arabicPeriod"/>
            </a:pPr>
            <a:r>
              <a:rPr lang="zh-CN" altLang="zh-CN" kern="100" spc="50" dirty="0" smtClean="0">
                <a:latin typeface="Times New Roman"/>
                <a:cs typeface="Times New Roman"/>
              </a:rPr>
              <a:t>调研：通过网络、图书馆等渠道调查该课题的参考资料。</a:t>
            </a:r>
            <a:endParaRPr lang="zh-CN" altLang="zh-CN" kern="100" spc="50" dirty="0" smtClean="0">
              <a:latin typeface="宋体"/>
              <a:cs typeface="宋体"/>
            </a:endParaRPr>
          </a:p>
          <a:p>
            <a:pPr marL="742950" lvl="1" indent="-285750" algn="just">
              <a:lnSpc>
                <a:spcPts val="2000"/>
              </a:lnSpc>
              <a:spcAft>
                <a:spcPts val="0"/>
              </a:spcAft>
              <a:buFont typeface="+mj-lt"/>
              <a:buAutoNum type="arabicPeriod"/>
            </a:pPr>
            <a:r>
              <a:rPr lang="zh-CN" altLang="zh-CN" kern="100" spc="50" dirty="0" smtClean="0">
                <a:latin typeface="Times New Roman"/>
                <a:cs typeface="Times New Roman"/>
              </a:rPr>
              <a:t>系统需求分析：对参考资料分类整理，设想需求与功能，再研究实现功能所需的开发工具、技术、数据库等。</a:t>
            </a:r>
            <a:endParaRPr lang="zh-CN" altLang="zh-CN" kern="100" spc="50" dirty="0" smtClean="0">
              <a:latin typeface="宋体"/>
              <a:cs typeface="宋体"/>
            </a:endParaRPr>
          </a:p>
          <a:p>
            <a:pPr marL="742950" lvl="1" indent="-285750" algn="just">
              <a:lnSpc>
                <a:spcPts val="2000"/>
              </a:lnSpc>
              <a:spcAft>
                <a:spcPts val="0"/>
              </a:spcAft>
              <a:buFont typeface="+mj-lt"/>
              <a:buAutoNum type="arabicPeriod"/>
            </a:pPr>
            <a:r>
              <a:rPr lang="zh-CN" altLang="zh-CN" kern="100" spc="50" dirty="0" smtClean="0">
                <a:latin typeface="Times New Roman"/>
                <a:cs typeface="Times New Roman"/>
              </a:rPr>
              <a:t>系统概要设计：设计功能模块、流程、数据库模型、表与字段间的关系等。</a:t>
            </a:r>
            <a:endParaRPr lang="zh-CN" altLang="zh-CN" kern="100" spc="50" dirty="0" smtClean="0">
              <a:latin typeface="宋体"/>
              <a:cs typeface="宋体"/>
            </a:endParaRPr>
          </a:p>
          <a:p>
            <a:pPr marL="742950" lvl="1" indent="-285750" algn="just">
              <a:lnSpc>
                <a:spcPts val="2000"/>
              </a:lnSpc>
              <a:spcBef>
                <a:spcPts val="780"/>
              </a:spcBef>
              <a:spcAft>
                <a:spcPts val="780"/>
              </a:spcAft>
              <a:buFont typeface="+mj-lt"/>
              <a:buAutoNum type="arabicPeriod"/>
            </a:pPr>
            <a:r>
              <a:rPr lang="zh-CN" altLang="zh-CN" kern="100" spc="50" dirty="0" smtClean="0">
                <a:latin typeface="Times New Roman"/>
                <a:cs typeface="Times New Roman"/>
              </a:rPr>
              <a:t>系统实现：对系统用户以文字加截图的形式进行精细化分解。</a:t>
            </a:r>
            <a:endParaRPr lang="zh-CN" altLang="zh-CN" kern="100" spc="50" dirty="0" smtClean="0">
              <a:latin typeface="宋体"/>
              <a:cs typeface="宋体"/>
            </a:endParaRPr>
          </a:p>
          <a:p>
            <a:r>
              <a:rPr lang="zh-CN" altLang="zh-CN" dirty="0" smtClean="0">
                <a:latin typeface="Times New Roman"/>
                <a:ea typeface="宋体"/>
                <a:cs typeface="Times New Roman"/>
              </a:rPr>
              <a:t>系统测试：测试的作用和好处，测试的具体操作步骤，分析需求与测试结果是否一致。</a:t>
            </a:r>
            <a:endParaRPr lang="zh-CN" altLang="zh-CN"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本文的结构</a:t>
            </a:r>
            <a:endParaRPr lang="zh-CN" altLang="en-US" sz="3200" dirty="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2400657"/>
          </a:xfrm>
          <a:prstGeom prst="rect">
            <a:avLst/>
          </a:prstGeom>
        </p:spPr>
        <p:txBody>
          <a:bodyPr wrap="square">
            <a:spAutoFit/>
          </a:bodyPr>
          <a:lstStyle/>
          <a:p>
            <a:pPr indent="330200" algn="just">
              <a:lnSpc>
                <a:spcPts val="2000"/>
              </a:lnSpc>
              <a:spcAft>
                <a:spcPts val="0"/>
              </a:spcAft>
            </a:pPr>
            <a:r>
              <a:rPr lang="zh-CN" altLang="zh-CN" kern="100" spc="50" dirty="0" smtClean="0">
                <a:latin typeface="Times New Roman"/>
                <a:cs typeface="Times New Roman"/>
              </a:rPr>
              <a:t>本论文分为六个章节。</a:t>
            </a:r>
            <a:endParaRPr lang="zh-CN" altLang="zh-CN" kern="100" spc="50" dirty="0" smtClean="0">
              <a:latin typeface="宋体"/>
              <a:cs typeface="宋体"/>
            </a:endParaRPr>
          </a:p>
          <a:p>
            <a:pPr indent="330200" algn="just">
              <a:lnSpc>
                <a:spcPts val="2000"/>
              </a:lnSpc>
              <a:spcAft>
                <a:spcPts val="0"/>
              </a:spcAft>
            </a:pPr>
            <a:r>
              <a:rPr lang="zh-CN" altLang="zh-CN" kern="100" spc="50" dirty="0" smtClean="0">
                <a:latin typeface="Times New Roman"/>
                <a:cs typeface="Times New Roman"/>
              </a:rPr>
              <a:t>第一章，绪论，其包含课题背景及意义，现国内外的发展现状，本课题要研究的内容，所使用开发工具的描述等信息。</a:t>
            </a:r>
            <a:endParaRPr lang="zh-CN" altLang="zh-CN" kern="100" spc="50" dirty="0" smtClean="0">
              <a:latin typeface="宋体"/>
              <a:cs typeface="宋体"/>
            </a:endParaRPr>
          </a:p>
          <a:p>
            <a:pPr indent="330200" algn="just">
              <a:lnSpc>
                <a:spcPts val="2000"/>
              </a:lnSpc>
              <a:spcAft>
                <a:spcPts val="0"/>
              </a:spcAft>
            </a:pPr>
            <a:r>
              <a:rPr lang="zh-CN" altLang="zh-CN" kern="100" spc="50" dirty="0" smtClean="0">
                <a:latin typeface="Times New Roman"/>
                <a:cs typeface="Times New Roman"/>
              </a:rPr>
              <a:t>第二章，主要介绍了系统的开发技术。</a:t>
            </a:r>
            <a:endParaRPr lang="zh-CN" altLang="zh-CN" kern="100" spc="50" dirty="0" smtClean="0">
              <a:latin typeface="宋体"/>
              <a:cs typeface="宋体"/>
            </a:endParaRPr>
          </a:p>
          <a:p>
            <a:pPr indent="330200" algn="just">
              <a:lnSpc>
                <a:spcPts val="2000"/>
              </a:lnSpc>
              <a:spcAft>
                <a:spcPts val="0"/>
              </a:spcAft>
            </a:pPr>
            <a:r>
              <a:rPr lang="zh-CN" altLang="zh-CN" kern="100" spc="50" dirty="0" smtClean="0">
                <a:latin typeface="Times New Roman"/>
                <a:cs typeface="Times New Roman"/>
              </a:rPr>
              <a:t>第三章，先讲述功能需求分析，再讲述系统可行性分析和流程图的设计。</a:t>
            </a:r>
            <a:endParaRPr lang="zh-CN" altLang="zh-CN" kern="100" spc="50" dirty="0" smtClean="0">
              <a:latin typeface="宋体"/>
              <a:cs typeface="宋体"/>
            </a:endParaRPr>
          </a:p>
          <a:p>
            <a:pPr indent="330200" algn="just">
              <a:lnSpc>
                <a:spcPts val="2000"/>
              </a:lnSpc>
              <a:spcAft>
                <a:spcPts val="0"/>
              </a:spcAft>
            </a:pPr>
            <a:r>
              <a:rPr lang="zh-CN" altLang="zh-CN" kern="100" spc="50" dirty="0" smtClean="0">
                <a:latin typeface="Times New Roman"/>
                <a:cs typeface="Times New Roman"/>
              </a:rPr>
              <a:t>第四章，是系统设计原理，功能模块设计和数据库设计。</a:t>
            </a:r>
            <a:endParaRPr lang="zh-CN" altLang="zh-CN" kern="100" spc="50" dirty="0" smtClean="0">
              <a:latin typeface="宋体"/>
              <a:cs typeface="宋体"/>
            </a:endParaRPr>
          </a:p>
          <a:p>
            <a:pPr indent="330200" algn="just">
              <a:lnSpc>
                <a:spcPts val="2000"/>
              </a:lnSpc>
              <a:spcAft>
                <a:spcPts val="0"/>
              </a:spcAft>
            </a:pPr>
            <a:r>
              <a:rPr lang="zh-CN" altLang="zh-CN" kern="100" spc="50" dirty="0" smtClean="0">
                <a:latin typeface="Times New Roman"/>
                <a:cs typeface="Times New Roman"/>
              </a:rPr>
              <a:t>第五章，详细讲述每个界面的正确操作步骤。</a:t>
            </a:r>
            <a:endParaRPr lang="zh-CN" altLang="zh-CN" kern="100" spc="50" dirty="0" smtClean="0">
              <a:latin typeface="宋体"/>
              <a:cs typeface="宋体"/>
            </a:endParaRPr>
          </a:p>
          <a:p>
            <a:pPr indent="330200" algn="just">
              <a:lnSpc>
                <a:spcPts val="2000"/>
              </a:lnSpc>
              <a:spcAft>
                <a:spcPts val="0"/>
              </a:spcAft>
            </a:pPr>
            <a:r>
              <a:rPr lang="zh-CN" altLang="zh-CN" kern="100" spc="50" dirty="0" smtClean="0">
                <a:latin typeface="Times New Roman"/>
                <a:cs typeface="Times New Roman"/>
              </a:rPr>
              <a:t>第六章，该章讲述了测试的目的以及测试过程及用例。</a:t>
            </a:r>
            <a:r>
              <a:rPr lang="zh-CN" altLang="zh-CN" kern="100" spc="50" dirty="0" smtClean="0">
                <a:latin typeface="宋体"/>
                <a:ea typeface="Times New Roman"/>
                <a:cs typeface="宋体"/>
              </a:rPr>
              <a:t> </a:t>
            </a:r>
            <a:endParaRPr lang="zh-CN" altLang="zh-CN" kern="100" spc="50" dirty="0" smtClean="0">
              <a:latin typeface="宋体"/>
              <a:cs typeface="宋体"/>
            </a:endParaRPr>
          </a:p>
          <a:p>
            <a:pPr indent="330200" algn="just">
              <a:lnSpc>
                <a:spcPts val="2000"/>
              </a:lnSpc>
              <a:spcAft>
                <a:spcPts val="0"/>
              </a:spcAft>
            </a:pPr>
            <a:r>
              <a:rPr lang="zh-CN" altLang="zh-CN" kern="100" spc="50" dirty="0" smtClean="0">
                <a:latin typeface="Times New Roman"/>
                <a:cs typeface="Times New Roman"/>
              </a:rPr>
              <a:t>最后对论文进行总结，包括致谢和参考文献等内容。</a:t>
            </a:r>
            <a:endParaRPr lang="zh-CN" altLang="zh-CN" kern="100" spc="50" dirty="0">
              <a:latin typeface="宋体"/>
              <a:cs typeface="宋体"/>
            </a:endParaRPr>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64540" y="17780"/>
            <a:ext cx="4320540"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sz="3200" b="0" i="0" u="none" strike="noStrike" kern="0" cap="none" spc="0" normalizeH="0" baseline="0" noProof="0" dirty="0">
                <a:ln>
                  <a:noFill/>
                </a:ln>
                <a:solidFill>
                  <a:schemeClr val="bg1"/>
                </a:solidFill>
                <a:effectLst/>
                <a:uLnTx/>
                <a:uFillTx/>
                <a:latin typeface="黑体" panose="02010609060101010101" charset="-122"/>
                <a:ea typeface="黑体" panose="02010609060101010101" charset="-122"/>
              </a:rPr>
              <a:t>系统开发环境</a:t>
            </a:r>
            <a:r>
              <a:rPr kumimoji="0" sz="2000" b="0" i="0" u="none" strike="noStrike" kern="0" cap="none" spc="0" normalizeH="0" baseline="0" noProof="0" dirty="0">
                <a:ln>
                  <a:noFill/>
                </a:ln>
                <a:solidFill>
                  <a:schemeClr val="bg1"/>
                </a:solidFill>
                <a:effectLst/>
                <a:uLnTx/>
                <a:uFillTx/>
                <a:latin typeface="+mj-ea"/>
                <a:ea typeface="+mj-ea"/>
              </a:rPr>
              <a:t>  </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0" name="图片 9"/>
          <p:cNvPicPr>
            <a:picLocks noChangeAspect="1"/>
          </p:cNvPicPr>
          <p:nvPr/>
        </p:nvPicPr>
        <p:blipFill rotWithShape="1">
          <a:blip r:embed="rId2"/>
          <a:srcRect l="3369" r="62965" b="26913"/>
          <a:stretch>
            <a:fillRect/>
          </a:stretch>
        </p:blipFill>
        <p:spPr>
          <a:xfrm>
            <a:off x="615642" y="1328288"/>
            <a:ext cx="3655294" cy="4463626"/>
          </a:xfrm>
          <a:prstGeom prst="rect">
            <a:avLst/>
          </a:prstGeom>
          <a:ln>
            <a:noFill/>
          </a:ln>
        </p:spPr>
      </p:pic>
      <p:pic>
        <p:nvPicPr>
          <p:cNvPr id="11" name="图片 10"/>
          <p:cNvPicPr>
            <a:picLocks noChangeAspect="1"/>
          </p:cNvPicPr>
          <p:nvPr/>
        </p:nvPicPr>
        <p:blipFill rotWithShape="1">
          <a:blip r:embed="rId3"/>
          <a:srcRect l="-2" r="66232" b="26913"/>
          <a:stretch>
            <a:fillRect/>
          </a:stretch>
        </p:blipFill>
        <p:spPr>
          <a:xfrm>
            <a:off x="4349985" y="1332070"/>
            <a:ext cx="3666523" cy="4463626"/>
          </a:xfrm>
          <a:prstGeom prst="rect">
            <a:avLst/>
          </a:prstGeom>
          <a:ln>
            <a:noFill/>
          </a:ln>
        </p:spPr>
      </p:pic>
      <p:pic>
        <p:nvPicPr>
          <p:cNvPr id="12" name="图片 11"/>
          <p:cNvPicPr>
            <a:picLocks noChangeAspect="1"/>
          </p:cNvPicPr>
          <p:nvPr/>
        </p:nvPicPr>
        <p:blipFill rotWithShape="1">
          <a:blip r:embed="rId4"/>
          <a:srcRect l="-2" r="66725" b="26913"/>
          <a:stretch>
            <a:fillRect/>
          </a:stretch>
        </p:blipFill>
        <p:spPr>
          <a:xfrm>
            <a:off x="8084328" y="1332070"/>
            <a:ext cx="3612964" cy="4463626"/>
          </a:xfrm>
          <a:prstGeom prst="rect">
            <a:avLst/>
          </a:prstGeom>
          <a:ln>
            <a:noFill/>
          </a:ln>
        </p:spPr>
      </p:pic>
      <p:sp>
        <p:nvSpPr>
          <p:cNvPr id="4" name="矩形 3"/>
          <p:cNvSpPr/>
          <p:nvPr/>
        </p:nvSpPr>
        <p:spPr>
          <a:xfrm>
            <a:off x="615642" y="1328289"/>
            <a:ext cx="365529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4349985" y="1328289"/>
            <a:ext cx="365529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084328" y="1328289"/>
            <a:ext cx="361296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008200" y="1600185"/>
            <a:ext cx="2127827" cy="461665"/>
          </a:xfrm>
          <a:prstGeom prst="rect">
            <a:avLst/>
          </a:prstGeom>
        </p:spPr>
        <p:txBody>
          <a:bodyPr wrap="none">
            <a:spAutoFit/>
          </a:bodyPr>
          <a:lstStyle/>
          <a:p>
            <a:r>
              <a:rPr lang="en-US" altLang="zh-CN" sz="2400" b="1" dirty="0" smtClean="0">
                <a:solidFill>
                  <a:schemeClr val="bg1"/>
                </a:solidFill>
              </a:rPr>
              <a:t> Java</a:t>
            </a:r>
            <a:r>
              <a:rPr lang="zh-CN" altLang="en-US" sz="2400" b="1" dirty="0" smtClean="0">
                <a:solidFill>
                  <a:schemeClr val="bg1"/>
                </a:solidFill>
              </a:rPr>
              <a:t>编程语言</a:t>
            </a:r>
            <a:endParaRPr lang="en-US" altLang="zh-CN" sz="2400" kern="0" dirty="0">
              <a:solidFill>
                <a:schemeClr val="bg1"/>
              </a:solidFill>
              <a:latin typeface="Segoe UI Light" panose="020B0502040204020203" charset="0"/>
              <a:cs typeface="Segoe UI Light" panose="020B0502040204020203" charset="0"/>
            </a:endParaRPr>
          </a:p>
        </p:txBody>
      </p:sp>
      <p:sp>
        <p:nvSpPr>
          <p:cNvPr id="16" name="矩形 15"/>
          <p:cNvSpPr/>
          <p:nvPr/>
        </p:nvSpPr>
        <p:spPr>
          <a:xfrm>
            <a:off x="4551734" y="1600185"/>
            <a:ext cx="2132315" cy="461665"/>
          </a:xfrm>
          <a:prstGeom prst="rect">
            <a:avLst/>
          </a:prstGeom>
        </p:spPr>
        <p:txBody>
          <a:bodyPr wrap="none">
            <a:spAutoFit/>
          </a:bodyPr>
          <a:lstStyle/>
          <a:p>
            <a:r>
              <a:rPr lang="en-US" altLang="zh-CN" sz="2400" b="1" dirty="0" err="1" smtClean="0">
                <a:solidFill>
                  <a:schemeClr val="bg1"/>
                </a:solidFill>
              </a:rPr>
              <a:t>MySQL</a:t>
            </a:r>
            <a:r>
              <a:rPr lang="zh-CN" altLang="en-US" sz="2400" b="1" dirty="0" smtClean="0">
                <a:solidFill>
                  <a:schemeClr val="bg1"/>
                </a:solidFill>
              </a:rPr>
              <a:t>数据库</a:t>
            </a:r>
            <a:endParaRPr lang="zh-CN" altLang="en-US" sz="2400" b="1" dirty="0">
              <a:solidFill>
                <a:schemeClr val="bg1"/>
              </a:solidFill>
            </a:endParaRPr>
          </a:p>
        </p:txBody>
      </p:sp>
      <p:sp>
        <p:nvSpPr>
          <p:cNvPr id="19" name="矩形 18"/>
          <p:cNvSpPr/>
          <p:nvPr/>
        </p:nvSpPr>
        <p:spPr>
          <a:xfrm>
            <a:off x="8478207" y="1600185"/>
            <a:ext cx="1294130" cy="460375"/>
          </a:xfrm>
          <a:prstGeom prst="rect">
            <a:avLst/>
          </a:prstGeom>
        </p:spPr>
        <p:txBody>
          <a:bodyPr wrap="none">
            <a:spAutoFit/>
          </a:bodyPr>
          <a:lstStyle/>
          <a:p>
            <a:pPr algn="l"/>
            <a:r>
              <a:rPr lang="zh-CN" altLang="en-US" sz="2400" b="1" dirty="0">
                <a:solidFill>
                  <a:schemeClr val="bg1"/>
                </a:solidFill>
              </a:rPr>
              <a:t>B/S结构</a:t>
            </a:r>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909140" y="17961"/>
            <a:ext cx="3418173" cy="584775"/>
          </a:xfrm>
          <a:prstGeom prst="rect">
            <a:avLst/>
          </a:prstGeom>
          <a:noFill/>
        </p:spPr>
        <p:txBody>
          <a:bodyPr wrap="square" rtlCol="0">
            <a:spAutoFit/>
          </a:bodyPr>
          <a:lstStyle/>
          <a:p>
            <a:pPr>
              <a:defRPr/>
            </a:pPr>
            <a:r>
              <a:rPr lang="en-US" sz="3200" kern="0" dirty="0" smtClean="0">
                <a:solidFill>
                  <a:schemeClr val="bg1"/>
                </a:solidFill>
                <a:latin typeface="黑体" panose="02010609060101010101" charset="-122"/>
                <a:ea typeface="黑体" panose="02010609060101010101" charset="-122"/>
                <a:cs typeface="黑体" panose="02010609060101010101" charset="-122"/>
              </a:rPr>
              <a:t>  Java</a:t>
            </a:r>
            <a:r>
              <a:rPr lang="zh-CN" altLang="en-US" sz="3200" kern="0" dirty="0" smtClean="0">
                <a:solidFill>
                  <a:schemeClr val="bg1"/>
                </a:solidFill>
                <a:latin typeface="黑体" panose="02010609060101010101" charset="-122"/>
                <a:ea typeface="黑体" panose="02010609060101010101" charset="-122"/>
                <a:cs typeface="黑体" panose="02010609060101010101" charset="-122"/>
              </a:rPr>
              <a:t>编程语言</a:t>
            </a:r>
            <a:endParaRPr kumimoji="0" sz="3200" b="0" i="0" kern="0" cap="none" spc="0" normalizeH="0" baseline="0" noProof="0" dirty="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1" name="矩形 10"/>
          <p:cNvSpPr/>
          <p:nvPr/>
        </p:nvSpPr>
        <p:spPr>
          <a:xfrm>
            <a:off x="695325" y="4344996"/>
            <a:ext cx="5753601" cy="1963554"/>
          </a:xfrm>
          <a:prstGeom prst="rect">
            <a:avLst/>
          </a:prstGeom>
          <a:solidFill>
            <a:schemeClr val="bg1">
              <a:lumMod val="95000"/>
            </a:schemeClr>
          </a:solidFill>
          <a:ln>
            <a:noFill/>
          </a:ln>
          <a:effectLst>
            <a:outerShdw blurRad="88900" algn="ctr" rotWithShape="0">
              <a:prstClr val="black">
                <a:alpha val="6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0" name="图片 9"/>
          <p:cNvPicPr>
            <a:picLocks noChangeAspect="1"/>
          </p:cNvPicPr>
          <p:nvPr/>
        </p:nvPicPr>
        <p:blipFill rotWithShape="1">
          <a:blip r:embed="rId3"/>
          <a:srcRect t="154" r="43473" b="26913"/>
          <a:stretch>
            <a:fillRect/>
          </a:stretch>
        </p:blipFill>
        <p:spPr>
          <a:xfrm>
            <a:off x="695325" y="914581"/>
            <a:ext cx="5753601" cy="4175746"/>
          </a:xfrm>
          <a:prstGeom prst="rect">
            <a:avLst/>
          </a:prstGeom>
          <a:solidFill>
            <a:schemeClr val="bg1">
              <a:lumMod val="95000"/>
            </a:schemeClr>
          </a:solidFill>
          <a:ln>
            <a:noFill/>
          </a:ln>
          <a:effectLst>
            <a:outerShdw blurRad="88900" algn="ctr" rotWithShape="0">
              <a:prstClr val="black">
                <a:alpha val="64000"/>
              </a:prstClr>
            </a:outerShdw>
          </a:effectLst>
        </p:spPr>
      </p:pic>
      <p:sp>
        <p:nvSpPr>
          <p:cNvPr id="100" name="文本框 99"/>
          <p:cNvSpPr txBox="1"/>
          <p:nvPr/>
        </p:nvSpPr>
        <p:spPr>
          <a:xfrm>
            <a:off x="6761920" y="914581"/>
            <a:ext cx="5171000" cy="5755422"/>
          </a:xfrm>
          <a:prstGeom prst="rect">
            <a:avLst/>
          </a:prstGeom>
          <a:noFill/>
          <a:ln w="9525">
            <a:noFill/>
          </a:ln>
        </p:spPr>
        <p:txBody>
          <a:bodyPr wrap="square">
            <a:spAutoFit/>
          </a:bodyPr>
          <a:lstStyle/>
          <a:p>
            <a:r>
              <a:rPr lang="en-US" altLang="zh-CN" sz="1600" dirty="0" smtClean="0"/>
              <a:t>Java</a:t>
            </a:r>
            <a:r>
              <a:rPr lang="zh-CN" altLang="zh-CN" sz="1600" dirty="0" smtClean="0"/>
              <a:t>语言的发展距今己有二十多年的历史，</a:t>
            </a:r>
            <a:r>
              <a:rPr lang="en-US" altLang="zh-CN" sz="1600" dirty="0" smtClean="0"/>
              <a:t>Java</a:t>
            </a:r>
            <a:r>
              <a:rPr lang="zh-CN" altLang="zh-CN" sz="1600" dirty="0" smtClean="0"/>
              <a:t>在众多编程开发语言中依然稳居排名前三，这离不开</a:t>
            </a:r>
            <a:r>
              <a:rPr lang="en-US" altLang="zh-CN" sz="1600" dirty="0" smtClean="0"/>
              <a:t>Java</a:t>
            </a:r>
            <a:r>
              <a:rPr lang="zh-CN" altLang="zh-CN" sz="1600" dirty="0" smtClean="0"/>
              <a:t>技术体系的众多开发优势，相对比于其他编程开发语言而言，</a:t>
            </a:r>
            <a:r>
              <a:rPr lang="en-US" altLang="zh-CN" sz="1600" dirty="0" smtClean="0"/>
              <a:t>Java</a:t>
            </a:r>
            <a:r>
              <a:rPr lang="zh-CN" altLang="zh-CN" sz="1600" dirty="0" smtClean="0"/>
              <a:t>语言</a:t>
            </a:r>
            <a:r>
              <a:rPr lang="en-US" altLang="zh-CN" sz="1600" dirty="0" smtClean="0"/>
              <a:t>[}so]</a:t>
            </a:r>
            <a:r>
              <a:rPr lang="zh-CN" altLang="zh-CN" sz="1600" dirty="0" smtClean="0"/>
              <a:t>的入门使用非常简单，</a:t>
            </a:r>
            <a:r>
              <a:rPr lang="en-US" altLang="zh-CN" sz="1600" dirty="0" smtClean="0"/>
              <a:t>Java</a:t>
            </a:r>
            <a:r>
              <a:rPr lang="zh-CN" altLang="zh-CN" sz="1600" dirty="0" smtClean="0"/>
              <a:t>集成了丰富的类库和封装类，能够使开发者非常方便调用，拥有强大的技术基础作为支撑，非常适合大型软件的开发。由于</a:t>
            </a:r>
            <a:r>
              <a:rPr lang="en-US" altLang="zh-CN" sz="1600" dirty="0" smtClean="0"/>
              <a:t>Java</a:t>
            </a:r>
            <a:r>
              <a:rPr lang="zh-CN" altLang="zh-CN" sz="1600" dirty="0" smtClean="0"/>
              <a:t>语言是一门面向对象的编程语言，因此程序员只需要掌握基本的语法规则和清晰的编程思路便可以较好地开发应用程序。除此之外，由于</a:t>
            </a:r>
            <a:r>
              <a:rPr lang="en-US" altLang="zh-CN" sz="1600" dirty="0" smtClean="0"/>
              <a:t>Java</a:t>
            </a:r>
            <a:r>
              <a:rPr lang="zh-CN" altLang="zh-CN" sz="1600" dirty="0" smtClean="0"/>
              <a:t>语言具有跨平台和可移植性强的开发优点，因此可以在</a:t>
            </a:r>
            <a:r>
              <a:rPr lang="en-US" altLang="zh-CN" sz="1600" dirty="0" smtClean="0"/>
              <a:t>Android</a:t>
            </a:r>
            <a:r>
              <a:rPr lang="zh-CN" altLang="zh-CN" sz="1600" dirty="0" smtClean="0"/>
              <a:t>的应用程序开发中发挥其重要作用。在大型的软件项目开发中应用</a:t>
            </a:r>
            <a:r>
              <a:rPr lang="en-US" altLang="zh-CN" sz="1600" dirty="0" smtClean="0"/>
              <a:t>Java</a:t>
            </a:r>
            <a:r>
              <a:rPr lang="zh-CN" altLang="zh-CN" sz="1600" dirty="0" smtClean="0"/>
              <a:t>技术较为广泛，能够为企业项目需求提供成熟的解决方案。</a:t>
            </a:r>
          </a:p>
          <a:p>
            <a:r>
              <a:rPr lang="zh-CN" altLang="zh-CN" sz="1600" dirty="0" smtClean="0"/>
              <a:t>常用的计算机程序编程语言有</a:t>
            </a:r>
            <a:r>
              <a:rPr lang="en-US" altLang="zh-CN" sz="1600" dirty="0" smtClean="0"/>
              <a:t>Java</a:t>
            </a:r>
            <a:r>
              <a:rPr lang="zh-CN" altLang="zh-CN" sz="1600" dirty="0" smtClean="0"/>
              <a:t>语言、</a:t>
            </a:r>
            <a:r>
              <a:rPr lang="en-US" altLang="zh-CN" sz="1600" dirty="0" smtClean="0"/>
              <a:t>Python</a:t>
            </a:r>
            <a:r>
              <a:rPr lang="zh-CN" altLang="zh-CN" sz="1600" dirty="0" smtClean="0"/>
              <a:t>语言、</a:t>
            </a:r>
            <a:r>
              <a:rPr lang="en-US" altLang="zh-CN" sz="1600" dirty="0" smtClean="0"/>
              <a:t>C</a:t>
            </a:r>
            <a:r>
              <a:rPr lang="zh-CN" altLang="zh-CN" sz="1600" dirty="0" smtClean="0"/>
              <a:t>语言以及</a:t>
            </a:r>
            <a:r>
              <a:rPr lang="en-US" altLang="zh-CN" sz="1600" dirty="0" smtClean="0"/>
              <a:t>C++</a:t>
            </a:r>
            <a:r>
              <a:rPr lang="zh-CN" altLang="zh-CN" sz="1600" dirty="0" smtClean="0"/>
              <a:t>语言。由于</a:t>
            </a:r>
            <a:r>
              <a:rPr lang="en-US" altLang="zh-CN" sz="1600" dirty="0" smtClean="0"/>
              <a:t>Java</a:t>
            </a:r>
            <a:r>
              <a:rPr lang="zh-CN" altLang="zh-CN" sz="1600" dirty="0" smtClean="0"/>
              <a:t>语言具有成熟的技术架构以及较为广泛的应用范围，因此深得编程人员的喜爱。</a:t>
            </a:r>
          </a:p>
          <a:p>
            <a:r>
              <a:rPr lang="en-US" altLang="zh-CN" sz="1600" dirty="0" smtClean="0"/>
              <a:t>Java</a:t>
            </a:r>
            <a:r>
              <a:rPr lang="zh-CN" altLang="zh-CN" sz="1600" dirty="0" smtClean="0"/>
              <a:t>语言提供了</a:t>
            </a:r>
            <a:r>
              <a:rPr lang="en-US" altLang="zh-CN" sz="1600" dirty="0" smtClean="0"/>
              <a:t>try-catch</a:t>
            </a:r>
            <a:r>
              <a:rPr lang="zh-CN" altLang="zh-CN" sz="1600" dirty="0" smtClean="0"/>
              <a:t>异常处理、垃圾自动回收、内存动态分配等强大功能机制，</a:t>
            </a:r>
            <a:r>
              <a:rPr lang="en-US" altLang="zh-CN" sz="1600" dirty="0" smtClean="0"/>
              <a:t>Java</a:t>
            </a:r>
            <a:r>
              <a:rPr lang="zh-CN" altLang="zh-CN" sz="1600" dirty="0" smtClean="0"/>
              <a:t>语言具备简单性、健壮性、可移植性、多线程等优点，</a:t>
            </a:r>
            <a:r>
              <a:rPr lang="en-US" altLang="zh-CN" sz="1600" dirty="0" smtClean="0"/>
              <a:t>Java</a:t>
            </a:r>
            <a:r>
              <a:rPr lang="zh-CN" altLang="zh-CN" sz="1600" dirty="0" smtClean="0"/>
              <a:t>语言的强大特性能够降低软件后期的维护成本以及有效缩短软件研发周期，节省了企业的软件开发成本。本研究的</a:t>
            </a:r>
            <a:r>
              <a:rPr lang="en-US" altLang="zh-CN" sz="1600" dirty="0" smtClean="0"/>
              <a:t>ON-FIT</a:t>
            </a:r>
            <a:r>
              <a:rPr lang="zh-CN" altLang="zh-CN" sz="1600" dirty="0" smtClean="0"/>
              <a:t>教学案例项目正是以成熟的</a:t>
            </a:r>
            <a:r>
              <a:rPr lang="en-US" altLang="zh-CN" sz="1600" dirty="0" smtClean="0"/>
              <a:t>Java</a:t>
            </a:r>
            <a:r>
              <a:rPr lang="zh-CN" altLang="zh-CN" sz="1600" dirty="0" smtClean="0"/>
              <a:t>编程语言为基础的</a:t>
            </a:r>
            <a:r>
              <a:rPr lang="en-US" altLang="zh-CN" sz="1600" dirty="0" smtClean="0"/>
              <a:t>ON-FIT</a:t>
            </a:r>
            <a:r>
              <a:rPr lang="zh-CN" altLang="zh-CN" sz="1600" dirty="0" smtClean="0"/>
              <a:t>项目开发语言。</a:t>
            </a:r>
            <a:endParaRPr lang="zh-CN" altLang="en-US" sz="1600"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a:srcRect b="26913"/>
          <a:stretch>
            <a:fillRect/>
          </a:stretch>
        </p:blipFill>
        <p:spPr>
          <a:xfrm>
            <a:off x="0" y="0"/>
            <a:ext cx="12192000" cy="5012267"/>
          </a:xfrm>
          <a:prstGeom prst="rect">
            <a:avLst/>
          </a:prstGeom>
        </p:spPr>
      </p:pic>
      <p:sp>
        <p:nvSpPr>
          <p:cNvPr id="5" name="矩形 4"/>
          <p:cNvSpPr/>
          <p:nvPr/>
        </p:nvSpPr>
        <p:spPr>
          <a:xfrm>
            <a:off x="4310896" y="5293268"/>
            <a:ext cx="3535680" cy="1106805"/>
          </a:xfrm>
          <a:prstGeom prst="rect">
            <a:avLst/>
          </a:prstGeom>
        </p:spPr>
        <p:txBody>
          <a:bodyPr wrap="none">
            <a:spAutoFit/>
          </a:bodyPr>
          <a:lstStyle/>
          <a:p>
            <a:pPr algn="l"/>
            <a:r>
              <a:rPr lang="zh-CN" altLang="en-US" sz="6600" b="1" dirty="0"/>
              <a:t>系统分析</a:t>
            </a:r>
          </a:p>
        </p:txBody>
      </p:sp>
    </p:spTree>
  </p:cSld>
  <p:clrMapOvr>
    <a:masterClrMapping/>
  </p:clrMapOvr>
  <p:transition spd="med">
    <p:pull dir="d"/>
  </p:transition>
</p:sld>
</file>

<file path=ppt/theme/theme1.xml><?xml version="1.0" encoding="utf-8"?>
<a:theme xmlns:a="http://schemas.openxmlformats.org/drawingml/2006/main" name="office 1">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34">
      <a:majorFont>
        <a:latin typeface="Segoe UI"/>
        <a:ea typeface="微软雅黑"/>
        <a:cs typeface=""/>
      </a:majorFont>
      <a:minorFont>
        <a:latin typeface="Segoe UI"/>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119</TotalTime>
  <Words>1721</Words>
  <Application>Microsoft Office PowerPoint</Application>
  <PresentationFormat>自定义</PresentationFormat>
  <Paragraphs>77</Paragraphs>
  <Slides>19</Slides>
  <Notes>8</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19</vt:i4>
      </vt:variant>
    </vt:vector>
  </HeadingPairs>
  <TitlesOfParts>
    <vt:vector size="21" baseType="lpstr">
      <vt:lpstr>office 1</vt:lpstr>
      <vt:lpstr>Microsoft Visio 绘图</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tukuppt</dc:title>
  <dc:subject>熊猫办公</dc:subject>
  <dc:creator>www.tukuppt.com</dc:creator>
  <cp:keywords>tukuppt</cp:keywords>
  <cp:lastModifiedBy>Administrator</cp:lastModifiedBy>
  <cp:revision>24</cp:revision>
  <dcterms:created xsi:type="dcterms:W3CDTF">2019-12-31T02:46:00Z</dcterms:created>
  <dcterms:modified xsi:type="dcterms:W3CDTF">2023-05-02T09:38:47Z</dcterms:modified>
  <cp:category>tukuppt</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2052-11.1.0.9339</vt:lpwstr>
  </property>
</Properties>
</file>

<file path=docProps/thumbnail.jpeg>
</file>